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61"/>
  </p:notesMasterIdLst>
  <p:handoutMasterIdLst>
    <p:handoutMasterId r:id="rId62"/>
  </p:handoutMasterIdLst>
  <p:sldIdLst>
    <p:sldId id="308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64" r:id="rId13"/>
    <p:sldId id="327" r:id="rId14"/>
    <p:sldId id="328" r:id="rId15"/>
    <p:sldId id="329" r:id="rId16"/>
    <p:sldId id="260" r:id="rId17"/>
    <p:sldId id="261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63" r:id="rId26"/>
    <p:sldId id="338" r:id="rId27"/>
    <p:sldId id="339" r:id="rId28"/>
    <p:sldId id="26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7" r:id="rId41"/>
    <p:sldId id="351" r:id="rId42"/>
    <p:sldId id="352" r:id="rId43"/>
    <p:sldId id="353" r:id="rId44"/>
    <p:sldId id="354" r:id="rId45"/>
    <p:sldId id="355" r:id="rId46"/>
    <p:sldId id="356" r:id="rId47"/>
    <p:sldId id="358" r:id="rId48"/>
    <p:sldId id="359" r:id="rId49"/>
    <p:sldId id="286" r:id="rId50"/>
    <p:sldId id="287" r:id="rId51"/>
    <p:sldId id="360" r:id="rId52"/>
    <p:sldId id="361" r:id="rId53"/>
    <p:sldId id="290" r:id="rId54"/>
    <p:sldId id="291" r:id="rId55"/>
    <p:sldId id="292" r:id="rId56"/>
    <p:sldId id="293" r:id="rId57"/>
    <p:sldId id="294" r:id="rId58"/>
    <p:sldId id="295" r:id="rId59"/>
    <p:sldId id="296" r:id="rId60"/>
  </p:sldIdLst>
  <p:sldSz cx="9144000" cy="6858000" type="screen4x3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59" autoAdjust="0"/>
    <p:restoredTop sz="94660"/>
  </p:normalViewPr>
  <p:slideViewPr>
    <p:cSldViewPr>
      <p:cViewPr varScale="1">
        <p:scale>
          <a:sx n="75" d="100"/>
          <a:sy n="75" d="100"/>
        </p:scale>
        <p:origin x="3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731E9-7B22-4ECE-9BC7-1A60A240128B}" type="datetimeFigureOut">
              <a:rPr lang="vi-VN" smtClean="0"/>
              <a:t>13/11/2018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965FC-D558-438E-BCF2-012B27827B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4370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4BD44-5A61-43F6-B6A5-A0FF25DB2020}" type="datetimeFigureOut">
              <a:rPr lang="vi-VN" smtClean="0"/>
              <a:t>13/11/2018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A1CF0-85DD-4F34-9063-2E8AAF4399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690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A1CF0-85DD-4F34-9063-2E8AAF439986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38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A1CF0-85DD-4F34-9063-2E8AAF439986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723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A1CF0-85DD-4F34-9063-2E8AAF439986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345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A1CF0-85DD-4F34-9063-2E8AAF439986}" type="slidenum">
              <a:rPr lang="vi-VN" smtClean="0"/>
              <a:t>59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297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71A-86F1-4317-8E4B-E7C915B059C7}" type="datetimeFigureOut">
              <a:rPr lang="vi-VN" smtClean="0"/>
              <a:t>13/11/2018</a:t>
            </a:fld>
            <a:endParaRPr 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86452E8-6D2E-477A-A281-2C1BF2DD7396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71A-86F1-4317-8E4B-E7C915B059C7}" type="datetimeFigureOut">
              <a:rPr lang="vi-VN" smtClean="0"/>
              <a:t>13/11/2018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52E8-6D2E-477A-A281-2C1BF2DD739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71A-86F1-4317-8E4B-E7C915B059C7}" type="datetimeFigureOut">
              <a:rPr lang="vi-VN" smtClean="0"/>
              <a:t>13/11/2018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52E8-6D2E-477A-A281-2C1BF2DD739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71A-86F1-4317-8E4B-E7C915B059C7}" type="datetimeFigureOut">
              <a:rPr lang="vi-VN" smtClean="0"/>
              <a:t>13/11/2018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52E8-6D2E-477A-A281-2C1BF2DD7396}" type="slidenum">
              <a:rPr lang="vi-VN" smtClean="0"/>
              <a:t>‹#›</a:t>
            </a:fld>
            <a:endParaRPr lang="vi-V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71A-86F1-4317-8E4B-E7C915B059C7}" type="datetimeFigureOut">
              <a:rPr lang="vi-VN" smtClean="0"/>
              <a:t>13/11/2018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vi-VN"/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6452E8-6D2E-477A-A281-2C1BF2DD7396}" type="slidenum">
              <a:rPr lang="vi-VN" smtClean="0"/>
              <a:t>‹#›</a:t>
            </a:fld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71A-86F1-4317-8E4B-E7C915B059C7}" type="datetimeFigureOut">
              <a:rPr lang="vi-VN" smtClean="0"/>
              <a:t>13/11/2018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52E8-6D2E-477A-A281-2C1BF2DD7396}" type="slidenum">
              <a:rPr lang="vi-VN" smtClean="0"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71A-86F1-4317-8E4B-E7C915B059C7}" type="datetimeFigureOut">
              <a:rPr lang="vi-VN" smtClean="0"/>
              <a:t>13/11/2018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52E8-6D2E-477A-A281-2C1BF2DD7396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71A-86F1-4317-8E4B-E7C915B059C7}" type="datetimeFigureOut">
              <a:rPr lang="vi-VN" smtClean="0"/>
              <a:t>13/11/2018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52E8-6D2E-477A-A281-2C1BF2DD739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71A-86F1-4317-8E4B-E7C915B059C7}" type="datetimeFigureOut">
              <a:rPr lang="vi-VN" smtClean="0"/>
              <a:t>13/11/2018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52E8-6D2E-477A-A281-2C1BF2DD739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71A-86F1-4317-8E4B-E7C915B059C7}" type="datetimeFigureOut">
              <a:rPr lang="vi-VN" smtClean="0"/>
              <a:t>13/11/2018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52E8-6D2E-477A-A281-2C1BF2DD7396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71A-86F1-4317-8E4B-E7C915B059C7}" type="datetimeFigureOut">
              <a:rPr lang="vi-VN" smtClean="0"/>
              <a:t>13/11/2018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6452E8-6D2E-477A-A281-2C1BF2DD7396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82A71A-86F1-4317-8E4B-E7C915B059C7}" type="datetimeFigureOut">
              <a:rPr lang="vi-VN" smtClean="0"/>
              <a:t>13/11/2018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86452E8-6D2E-477A-A281-2C1BF2DD7396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bIns="9144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>
                <a:solidFill>
                  <a:srgbClr val="FF0000"/>
                </a:solidFill>
              </a:rPr>
              <a:t>ỦY BAN NHÂN DÂN QUẬN TÂN BÌNH</a:t>
            </a:r>
            <a:br>
              <a:rPr lang="vi-VN" sz="3200" b="1">
                <a:solidFill>
                  <a:srgbClr val="FF0000"/>
                </a:solidFill>
              </a:rPr>
            </a:br>
            <a:r>
              <a:rPr lang="vi-VN" sz="3200" b="1">
                <a:solidFill>
                  <a:srgbClr val="FF0000"/>
                </a:solidFill>
              </a:rPr>
              <a:t>TRƯỜNG TIỂU HỌC CHI LĂNG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419872" y="1268760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0" y="1700808"/>
            <a:ext cx="9144000" cy="51571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7200" b="1" dirty="0">
                <a:solidFill>
                  <a:srgbClr val="FFFF00"/>
                </a:solidFill>
                <a:latin typeface="+mj-lt"/>
              </a:rPr>
              <a:t>CHUYÊN ĐỀ </a:t>
            </a:r>
          </a:p>
          <a:p>
            <a:endParaRPr lang="vi-VN" sz="4000" b="1" dirty="0">
              <a:solidFill>
                <a:srgbClr val="0070C0"/>
              </a:solidFill>
              <a:latin typeface="+mj-lt"/>
            </a:endParaRPr>
          </a:p>
          <a:p>
            <a:r>
              <a:rPr lang="vi-VN" sz="4800" b="1" dirty="0">
                <a:solidFill>
                  <a:srgbClr val="0070C0"/>
                </a:solidFill>
              </a:rPr>
              <a:t>Nếp nghĩ phát triển trong hoạt động trải nghiệm dạy - học</a:t>
            </a:r>
          </a:p>
          <a:p>
            <a:endParaRPr lang="vi-VN" sz="4000" b="1" dirty="0">
              <a:solidFill>
                <a:srgbClr val="0000FF"/>
              </a:solidFill>
              <a:latin typeface="+mj-lt"/>
            </a:endParaRPr>
          </a:p>
          <a:p>
            <a:pPr algn="r"/>
            <a:r>
              <a:rPr lang="vi-VN" b="1" dirty="0">
                <a:solidFill>
                  <a:srgbClr val="0000FF"/>
                </a:solidFill>
                <a:latin typeface="+mj-lt"/>
              </a:rPr>
              <a:t>Tân Bình, ngày 13 tháng 11 năm 2018</a:t>
            </a:r>
          </a:p>
        </p:txBody>
      </p:sp>
    </p:spTree>
    <p:extLst>
      <p:ext uri="{BB962C8B-B14F-4D97-AF65-F5344CB8AC3E}">
        <p14:creationId xmlns:p14="http://schemas.microsoft.com/office/powerpoint/2010/main" val="34551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ường\Chuyên đề hoạt động trải nghiệm\1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84" y="41985"/>
            <a:ext cx="4067944" cy="68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85729"/>
            <a:ext cx="54360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 b="1"/>
              <a:t>Đặc trưng của bộ sách Cùng Em Hoạt Động Trải Nghiệm </a:t>
            </a:r>
          </a:p>
          <a:p>
            <a:r>
              <a:rPr lang="vi-VN" sz="3000"/>
              <a:t>• Cấu trúc chủ đề theo các mô hình dạy – học trải nghiệm hiện đại, tích cực </a:t>
            </a:r>
          </a:p>
          <a:p>
            <a:r>
              <a:rPr lang="vi-VN" sz="3000"/>
              <a:t>• Tương thích với cách tiếp cân “Học sinh là trung tâm” (học sinh là chủ thể của các hoạt động) </a:t>
            </a:r>
          </a:p>
          <a:p>
            <a:pPr algn="ctr"/>
            <a:r>
              <a:rPr lang="vi-VN" sz="3000" b="1"/>
              <a:t>Đặc trưng của bộ sách Cùng Em Hoạt Động Trải Nghiệm </a:t>
            </a:r>
          </a:p>
          <a:p>
            <a:r>
              <a:rPr lang="vi-VN" sz="3000"/>
              <a:t>• Khai thác một số kỹ năng quan trọng của thế kỷ 21:  </a:t>
            </a:r>
          </a:p>
          <a:p>
            <a:r>
              <a:rPr lang="vi-VN" sz="3000"/>
              <a:t>• Kỹ năng Làm việc nhóm/hợp tác </a:t>
            </a:r>
          </a:p>
          <a:p>
            <a:r>
              <a:rPr lang="vi-VN" sz="3000"/>
              <a:t>• Kỹ năng giao tiếp/truyền thông </a:t>
            </a:r>
          </a:p>
        </p:txBody>
      </p:sp>
    </p:spTree>
    <p:extLst>
      <p:ext uri="{BB962C8B-B14F-4D97-AF65-F5344CB8AC3E}">
        <p14:creationId xmlns:p14="http://schemas.microsoft.com/office/powerpoint/2010/main" val="11258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rường\Chuyên đề hoạt động trải nghiệm\1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90" y="-31367"/>
            <a:ext cx="3765345" cy="68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27384"/>
            <a:ext cx="550810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/>
              <a:t>Đặc trưng của bộ sách Cùng Em Hoạt Động Trải Nghiệm </a:t>
            </a:r>
          </a:p>
          <a:p>
            <a:r>
              <a:rPr lang="vi-VN" sz="2800"/>
              <a:t>  • Tiếp cận nghiên cứu rất mới và quan trọng :  Nếp nghĩ phát triển </a:t>
            </a:r>
          </a:p>
          <a:p>
            <a:r>
              <a:rPr lang="vi-VN" sz="2800"/>
              <a:t>  • Kết hợp hợp lý đánh giá quá trình và đánh giá kết thúc </a:t>
            </a:r>
          </a:p>
          <a:p>
            <a:pPr algn="ctr"/>
            <a:r>
              <a:rPr lang="vi-VN" sz="2800" b="1"/>
              <a:t>Đặc trưng của bộ sách Cùng Em Hoạt Động Trải Nghiệm </a:t>
            </a:r>
            <a:endParaRPr lang="vi-VN" sz="2800"/>
          </a:p>
          <a:p>
            <a:r>
              <a:rPr lang="vi-VN" sz="2800"/>
              <a:t>• Các tác giả rất cố gắng kiến tạo bộ sách có tính hướng dẫn cao </a:t>
            </a:r>
          </a:p>
          <a:p>
            <a:r>
              <a:rPr lang="vi-VN" sz="2800"/>
              <a:t>• Các Thầy Cô giáo dễ sử dụng dể hướng dẫn học sinh </a:t>
            </a:r>
          </a:p>
          <a:p>
            <a:r>
              <a:rPr lang="vi-VN" sz="2800"/>
              <a:t>• Phụ huynh cũng dễ dàng cùng Thầy Cô đồng hành với học sinh </a:t>
            </a:r>
          </a:p>
          <a:p>
            <a:r>
              <a:rPr lang="vi-VN" sz="2800"/>
              <a:t>• Những hình ảnh, hướng dẫn phù hợp với các em học sinh thân yêu </a:t>
            </a:r>
          </a:p>
        </p:txBody>
      </p:sp>
    </p:spTree>
    <p:extLst>
      <p:ext uri="{BB962C8B-B14F-4D97-AF65-F5344CB8AC3E}">
        <p14:creationId xmlns:p14="http://schemas.microsoft.com/office/powerpoint/2010/main" val="17629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bIns="9144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>
                <a:solidFill>
                  <a:srgbClr val="FF0000"/>
                </a:solidFill>
              </a:rPr>
              <a:t>ỦY BAN NHÂN DÂN QUẬN TÂN BÌNH</a:t>
            </a:r>
            <a:br>
              <a:rPr lang="vi-VN" sz="3200" b="1">
                <a:solidFill>
                  <a:srgbClr val="FF0000"/>
                </a:solidFill>
              </a:rPr>
            </a:br>
            <a:r>
              <a:rPr lang="vi-VN" sz="3200" b="1">
                <a:solidFill>
                  <a:srgbClr val="FF0000"/>
                </a:solidFill>
              </a:rPr>
              <a:t>TRƯỜNG TIỂU HỌC CHI LĂNG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419872" y="1268760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0" y="1700808"/>
            <a:ext cx="9144000" cy="51571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7200" b="1" dirty="0">
                <a:solidFill>
                  <a:srgbClr val="FFFF00"/>
                </a:solidFill>
                <a:latin typeface="+mj-lt"/>
              </a:rPr>
              <a:t>CHUYÊN ĐỀ </a:t>
            </a:r>
          </a:p>
          <a:p>
            <a:endParaRPr lang="vi-VN" sz="4000" b="1" dirty="0">
              <a:solidFill>
                <a:srgbClr val="0070C0"/>
              </a:solidFill>
              <a:latin typeface="+mj-lt"/>
            </a:endParaRPr>
          </a:p>
          <a:p>
            <a:r>
              <a:rPr lang="vi-VN" sz="4800" b="1" dirty="0">
                <a:solidFill>
                  <a:srgbClr val="0070C0"/>
                </a:solidFill>
              </a:rPr>
              <a:t>Nếp nghĩ phát triển trong hoạt động trải nghiệm dạy - học</a:t>
            </a:r>
          </a:p>
          <a:p>
            <a:endParaRPr lang="vi-VN" sz="4000" b="1" dirty="0">
              <a:solidFill>
                <a:srgbClr val="0000FF"/>
              </a:solidFill>
              <a:latin typeface="+mj-lt"/>
            </a:endParaRPr>
          </a:p>
          <a:p>
            <a:pPr algn="r"/>
            <a:r>
              <a:rPr lang="vi-VN" b="1" dirty="0">
                <a:solidFill>
                  <a:srgbClr val="0000FF"/>
                </a:solidFill>
                <a:latin typeface="+mj-lt"/>
              </a:rPr>
              <a:t>Tân Bình, ngày 13 tháng 11 năm 2018</a:t>
            </a:r>
          </a:p>
        </p:txBody>
      </p:sp>
    </p:spTree>
    <p:extLst>
      <p:ext uri="{BB962C8B-B14F-4D97-AF65-F5344CB8AC3E}">
        <p14:creationId xmlns:p14="http://schemas.microsoft.com/office/powerpoint/2010/main" val="34650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443548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/>
              <a:t>Nếp nghĩ phát triển trong hoạt động trải nghiệm</a:t>
            </a:r>
          </a:p>
          <a:p>
            <a:pPr algn="ctr"/>
            <a:r>
              <a:rPr lang="vi-VN" sz="6000"/>
              <a:t> </a:t>
            </a:r>
          </a:p>
          <a:p>
            <a:pPr algn="ctr"/>
            <a:r>
              <a:rPr lang="vi-VN" sz="6000"/>
              <a:t>Hoạt động trải nghiệm </a:t>
            </a:r>
          </a:p>
        </p:txBody>
      </p:sp>
    </p:spTree>
    <p:extLst>
      <p:ext uri="{BB962C8B-B14F-4D97-AF65-F5344CB8AC3E}">
        <p14:creationId xmlns:p14="http://schemas.microsoft.com/office/powerpoint/2010/main" val="40259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260648"/>
            <a:ext cx="90364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/>
              <a:t>Trải nghiệm </a:t>
            </a:r>
          </a:p>
          <a:p>
            <a:r>
              <a:rPr lang="vi-VN" sz="3200"/>
              <a:t>•Học tập trải nghiệm (experiential learning/experience-based learning),  hoạt động trải nghiệm (experiential/experience-based activity). </a:t>
            </a:r>
          </a:p>
          <a:p>
            <a:r>
              <a:rPr lang="vi-VN" sz="3200"/>
              <a:t>•Học tâp trải nghiệm: Mô hình học tập với những quá trình giúp người học học bằng trải nghiệm.  </a:t>
            </a:r>
          </a:p>
          <a:p>
            <a:endParaRPr lang="vi-VN" sz="3200"/>
          </a:p>
          <a:p>
            <a:pPr algn="ctr"/>
            <a:r>
              <a:rPr lang="vi-VN" sz="3200" b="1"/>
              <a:t>Trải nghiệm </a:t>
            </a:r>
          </a:p>
          <a:p>
            <a:r>
              <a:rPr lang="vi-VN" sz="3200"/>
              <a:t>•Không có nghĩa chỉ làm </a:t>
            </a:r>
          </a:p>
          <a:p>
            <a:r>
              <a:rPr lang="vi-VN" sz="3200"/>
              <a:t>•Không có nghĩa chỉ ở ngoài thực tế </a:t>
            </a:r>
          </a:p>
          <a:p>
            <a:r>
              <a:rPr lang="vi-VN" sz="3200"/>
              <a:t>•Không có nghĩa chỉ ở thế giới bên ngoài </a:t>
            </a:r>
          </a:p>
        </p:txBody>
      </p:sp>
    </p:spTree>
    <p:extLst>
      <p:ext uri="{BB962C8B-B14F-4D97-AF65-F5344CB8AC3E}">
        <p14:creationId xmlns:p14="http://schemas.microsoft.com/office/powerpoint/2010/main" val="17720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332656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/>
              <a:t>Trải nghiệm </a:t>
            </a:r>
          </a:p>
          <a:p>
            <a:r>
              <a:rPr lang="vi-VN" sz="2800"/>
              <a:t>•HS cần trải nghiệm về bản thân, khám </a:t>
            </a:r>
          </a:p>
          <a:p>
            <a:r>
              <a:rPr lang="vi-VN" sz="2800"/>
              <a:t>phá bản thân </a:t>
            </a:r>
          </a:p>
          <a:p>
            <a:r>
              <a:rPr lang="vi-VN" sz="2800"/>
              <a:t>•HS cần trải nghiệm/sống/thực hành các </a:t>
            </a:r>
          </a:p>
          <a:p>
            <a:r>
              <a:rPr lang="vi-VN" sz="2800"/>
              <a:t>kỹ năng </a:t>
            </a:r>
          </a:p>
          <a:p>
            <a:r>
              <a:rPr lang="vi-VN" sz="2800"/>
              <a:t>•HS cần trải nghiệm/sống/thực hành các </a:t>
            </a:r>
          </a:p>
          <a:p>
            <a:r>
              <a:rPr lang="vi-VN" sz="2800"/>
              <a:t>phẩm chất </a:t>
            </a:r>
          </a:p>
          <a:p>
            <a:r>
              <a:rPr lang="vi-VN" sz="2800"/>
              <a:t>• …  </a:t>
            </a:r>
          </a:p>
          <a:p>
            <a:endParaRPr lang="vi-VN" sz="2800"/>
          </a:p>
          <a:p>
            <a:pPr algn="ctr"/>
            <a:r>
              <a:rPr lang="vi-VN" sz="2800" b="1"/>
              <a:t>Chu trình trải nghiệm (Kolb) </a:t>
            </a:r>
          </a:p>
          <a:p>
            <a:r>
              <a:rPr lang="vi-VN" sz="2800"/>
              <a:t>1. Trải nghiệm/ Kinh nghiệm (Experience) </a:t>
            </a:r>
          </a:p>
          <a:p>
            <a:r>
              <a:rPr lang="vi-VN" sz="2800"/>
              <a:t>2.  Chiêm nghiệm/ Ngẫm nghĩ (Reflection) </a:t>
            </a:r>
          </a:p>
          <a:p>
            <a:r>
              <a:rPr lang="vi-VN" sz="2800"/>
              <a:t>3.  Khái niệm hoá  (Conceptualization) </a:t>
            </a:r>
          </a:p>
          <a:p>
            <a:r>
              <a:rPr lang="vi-VN" sz="2800"/>
              <a:t>4.  Vận dụng (Application) </a:t>
            </a:r>
          </a:p>
        </p:txBody>
      </p:sp>
    </p:spTree>
    <p:extLst>
      <p:ext uri="{BB962C8B-B14F-4D97-AF65-F5344CB8AC3E}">
        <p14:creationId xmlns:p14="http://schemas.microsoft.com/office/powerpoint/2010/main" val="2939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Trường\Chuyên đề hoạt động trải nghiệm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Trường\Chuyên đề hoạt động trải nghiệm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0"/>
            <a:ext cx="9144000" cy="68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ường\Chuyên đề hoạt động trải nghiệm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"/>
            <a:ext cx="49431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798961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/>
              <a:t> Cấu trúc chủ đề của tài liệu Cùng Em Hoạt Động Trải Nghiệm </a:t>
            </a:r>
          </a:p>
          <a:p>
            <a:endParaRPr lang="vi-VN" sz="3600"/>
          </a:p>
          <a:p>
            <a:endParaRPr lang="vi-VN" sz="3600"/>
          </a:p>
          <a:p>
            <a:endParaRPr lang="vi-VN" sz="3600"/>
          </a:p>
          <a:p>
            <a:endParaRPr lang="vi-VN" sz="3600"/>
          </a:p>
          <a:p>
            <a:r>
              <a:rPr lang="vi-VN" sz="3600"/>
              <a:t>Cấu trúc chủ đề</a:t>
            </a:r>
          </a:p>
        </p:txBody>
      </p:sp>
    </p:spTree>
    <p:extLst>
      <p:ext uri="{BB962C8B-B14F-4D97-AF65-F5344CB8AC3E}">
        <p14:creationId xmlns:p14="http://schemas.microsoft.com/office/powerpoint/2010/main" val="13565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rường\Chuyên đề hoạt động trải nghiệm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01869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/>
              <a:t>Trải nghiệm qua hoạt động nhóm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60" y="4729892"/>
            <a:ext cx="55978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/>
              <a:t>•Trải nghiệm thực tế </a:t>
            </a:r>
          </a:p>
          <a:p>
            <a:r>
              <a:rPr lang="vi-VN" sz="3200"/>
              <a:t>•Sống các giá trị/phẩm chất </a:t>
            </a:r>
          </a:p>
          <a:p>
            <a:r>
              <a:rPr lang="vi-VN" sz="3200"/>
              <a:t>•Thực hành năng lực làm việc nhóm/hợp tác và giao tiếp </a:t>
            </a:r>
          </a:p>
        </p:txBody>
      </p:sp>
    </p:spTree>
    <p:extLst>
      <p:ext uri="{BB962C8B-B14F-4D97-AF65-F5344CB8AC3E}">
        <p14:creationId xmlns:p14="http://schemas.microsoft.com/office/powerpoint/2010/main" val="6466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520" y="44626"/>
            <a:ext cx="9144000" cy="6740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/>
              <a:t>Nếp nghĩ phát triển trong hoạt động trải nghiệm</a:t>
            </a:r>
          </a:p>
          <a:p>
            <a:pPr>
              <a:lnSpc>
                <a:spcPct val="150000"/>
              </a:lnSpc>
            </a:pPr>
            <a:r>
              <a:rPr lang="vi-VN" sz="4800" dirty="0"/>
              <a:t>1. Giới thiệu Hoạt động trải nghiệm </a:t>
            </a:r>
          </a:p>
          <a:p>
            <a:pPr>
              <a:lnSpc>
                <a:spcPct val="150000"/>
              </a:lnSpc>
            </a:pPr>
            <a:r>
              <a:rPr lang="vi-VN" sz="4800" dirty="0"/>
              <a:t>2. Nếp nghĩ phát triển </a:t>
            </a:r>
          </a:p>
          <a:p>
            <a:pPr>
              <a:lnSpc>
                <a:spcPct val="150000"/>
              </a:lnSpc>
            </a:pPr>
            <a:r>
              <a:rPr lang="vi-VN" sz="4800" dirty="0"/>
              <a:t>3. Dạy– học/Tổ chức hoạt động trải nghiệm (thực hành) </a:t>
            </a:r>
          </a:p>
        </p:txBody>
      </p:sp>
    </p:spTree>
    <p:extLst>
      <p:ext uri="{BB962C8B-B14F-4D97-AF65-F5344CB8AC3E}">
        <p14:creationId xmlns:p14="http://schemas.microsoft.com/office/powerpoint/2010/main" val="32558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5" y="188640"/>
            <a:ext cx="8928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/>
              <a:t> </a:t>
            </a:r>
            <a:r>
              <a:rPr lang="vi-VN" sz="3200" b="1"/>
              <a:t>Đánh giá (tự đánh giá) </a:t>
            </a:r>
          </a:p>
          <a:p>
            <a:r>
              <a:rPr lang="vi-VN" sz="3200"/>
              <a:t>  •</a:t>
            </a:r>
            <a:r>
              <a:rPr lang="vi-VN" sz="3000"/>
              <a:t>Em tự đánh giá quá trình làm việc bộ sưu tập và sổ tay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395"/>
              </p:ext>
            </p:extLst>
          </p:nvPr>
        </p:nvGraphicFramePr>
        <p:xfrm>
          <a:off x="179512" y="1268288"/>
          <a:ext cx="8712968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/>
                <a:gridCol w="1008112"/>
                <a:gridCol w="720080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smtClean="0">
                          <a:solidFill>
                            <a:schemeClr val="tx1"/>
                          </a:solidFill>
                        </a:rPr>
                        <a:t>Công việc </a:t>
                      </a:r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smtClean="0">
                          <a:solidFill>
                            <a:schemeClr val="tx1"/>
                          </a:solidFill>
                        </a:rPr>
                        <a:t>Chưa</a:t>
                      </a:r>
                    </a:p>
                    <a:p>
                      <a:pPr algn="ctr"/>
                      <a:r>
                        <a:rPr lang="vi-VN" sz="2400" smtClean="0">
                          <a:solidFill>
                            <a:schemeClr val="tx1"/>
                          </a:solidFill>
                        </a:rPr>
                        <a:t>đạt</a:t>
                      </a:r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smtClean="0">
                          <a:solidFill>
                            <a:schemeClr val="tx1"/>
                          </a:solidFill>
                        </a:rPr>
                        <a:t>Đạt </a:t>
                      </a:r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smtClean="0">
                          <a:solidFill>
                            <a:schemeClr val="tx1"/>
                          </a:solidFill>
                        </a:rPr>
                        <a:t>Tốt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smtClean="0"/>
                        <a:t>Tìm đầy đủ các hình ảnh, sản phẩm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smtClean="0"/>
                        <a:t>Vẽ/Cắt/Dán cẩn thận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smtClean="0"/>
                        <a:t>Suy nghĩ cách mới lạ, độc đáo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smtClean="0"/>
                        <a:t>Gặp khó khăn vẫn cố gắng làm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smtClean="0"/>
                        <a:t>Hỏi, tìm sự hỗ trợ khi gặp việc quá khó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smtClean="0"/>
                        <a:t>Tôn trọng sản phẩm của bạn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smtClean="0"/>
                        <a:t>Dọn dẹp, sắp xếp ngăn nắp sau khi làm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smtClean="0"/>
                        <a:t>Khác………………………………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7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4624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/>
              <a:t>Đánh giá (tự đánh giá) </a:t>
            </a:r>
          </a:p>
          <a:p>
            <a:pPr algn="ctr"/>
            <a:r>
              <a:rPr lang="vi-VN" sz="3200"/>
              <a:t>Tự đánh giá về thuyết trình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07432"/>
              </p:ext>
            </p:extLst>
          </p:nvPr>
        </p:nvGraphicFramePr>
        <p:xfrm>
          <a:off x="179512" y="1096278"/>
          <a:ext cx="8712968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/>
                <a:gridCol w="1008112"/>
                <a:gridCol w="720080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smtClean="0">
                          <a:solidFill>
                            <a:schemeClr val="tx1"/>
                          </a:solidFill>
                        </a:rPr>
                        <a:t>Công việc </a:t>
                      </a:r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smtClean="0">
                          <a:solidFill>
                            <a:schemeClr val="tx1"/>
                          </a:solidFill>
                        </a:rPr>
                        <a:t>Chưa</a:t>
                      </a:r>
                    </a:p>
                    <a:p>
                      <a:pPr algn="ctr"/>
                      <a:r>
                        <a:rPr lang="vi-VN" sz="2400" smtClean="0">
                          <a:solidFill>
                            <a:schemeClr val="tx1"/>
                          </a:solidFill>
                        </a:rPr>
                        <a:t>đạt</a:t>
                      </a:r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smtClean="0">
                          <a:solidFill>
                            <a:schemeClr val="tx1"/>
                          </a:solidFill>
                        </a:rPr>
                        <a:t>Đạt </a:t>
                      </a:r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smtClean="0">
                          <a:solidFill>
                            <a:schemeClr val="tx1"/>
                          </a:solidFill>
                        </a:rPr>
                        <a:t>Tốt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smtClean="0"/>
                        <a:t>Tập luyện nhiều lần và kỹ càng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smtClean="0"/>
                        <a:t>Gặp khó khăn và cố gắng vượt qua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smtClean="0"/>
                        <a:t>Nhìn về phía khán giả khi trình bày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smtClean="0"/>
                        <a:t>Nhìn vào mắt khán giả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smtClean="0"/>
                        <a:t>Nói to, rõ ràng và chậm rãi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smtClean="0"/>
                        <a:t>Chăm chú lắng nghe bạn trình bày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smtClean="0"/>
                        <a:t>Khích lệ bạn (khen, vỗ tay…) khi bạn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smtClean="0"/>
                        <a:t> trình bày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smtClean="0"/>
                        <a:t>Khác…………………………………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73654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/>
              <a:t>Vai trò của tự đánh giá </a:t>
            </a:r>
          </a:p>
          <a:p>
            <a:r>
              <a:rPr lang="vi-VN" sz="3600"/>
              <a:t>•Phát huy khả năng tưduy </a:t>
            </a:r>
          </a:p>
          <a:p>
            <a:r>
              <a:rPr lang="vi-VN" sz="3600"/>
              <a:t>•Phát triển năng lực “siêu nhận thức”</a:t>
            </a:r>
          </a:p>
          <a:p>
            <a:r>
              <a:rPr lang="vi-VN" sz="3600"/>
              <a:t>(khả năng nhìn lại mình, nghĩ về điều mình nghĩ…) </a:t>
            </a:r>
          </a:p>
          <a:p>
            <a:r>
              <a:rPr lang="vi-VN" sz="3600"/>
              <a:t>•Ý thức trách nhiệm bản thân </a:t>
            </a:r>
          </a:p>
          <a:p>
            <a:endParaRPr lang="vi-VN" sz="3600"/>
          </a:p>
          <a:p>
            <a:pPr algn="ctr"/>
            <a:r>
              <a:rPr lang="vi-VN" sz="3600" b="1"/>
              <a:t>Hoạt động trải nghiệm </a:t>
            </a:r>
          </a:p>
          <a:p>
            <a:r>
              <a:rPr lang="vi-VN" sz="3600"/>
              <a:t>Chu trình Kolb → 5E </a:t>
            </a:r>
          </a:p>
          <a:p>
            <a:r>
              <a:rPr lang="vi-VN" sz="3600"/>
              <a:t>Kỹ năng quan trọng (hợp tác, nhóm…) </a:t>
            </a:r>
          </a:p>
          <a:p>
            <a:r>
              <a:rPr lang="vi-VN" sz="3600"/>
              <a:t>Đánh giá (tự đánh giá…) </a:t>
            </a:r>
          </a:p>
          <a:p>
            <a:r>
              <a:rPr lang="vi-VN" sz="3600"/>
              <a:t>Nếp nghĩ phát triển (năng lực, phẩm chất) </a:t>
            </a:r>
          </a:p>
        </p:txBody>
      </p:sp>
    </p:spTree>
    <p:extLst>
      <p:ext uri="{BB962C8B-B14F-4D97-AF65-F5344CB8AC3E}">
        <p14:creationId xmlns:p14="http://schemas.microsoft.com/office/powerpoint/2010/main" val="38520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rường\Chuyên đề hoạt động trải nghiệm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91371"/>
            <a:ext cx="2458616" cy="365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548682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/>
              <a:t>Nếp nghĩ phát triển trong dạy – học hoạt động trải nghiệm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4000996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sz="3600"/>
              <a:t>“Mindset” trong giáo dục </a:t>
            </a:r>
          </a:p>
          <a:p>
            <a:endParaRPr lang="vi-VN" sz="3600"/>
          </a:p>
          <a:p>
            <a:endParaRPr lang="vi-VN" sz="3600"/>
          </a:p>
          <a:p>
            <a:pPr algn="r"/>
            <a:r>
              <a:rPr lang="vi-VN" sz="3600"/>
              <a:t>Carol Dweck Stanford Univ. </a:t>
            </a:r>
          </a:p>
        </p:txBody>
      </p:sp>
    </p:spTree>
    <p:extLst>
      <p:ext uri="{BB962C8B-B14F-4D97-AF65-F5344CB8AC3E}">
        <p14:creationId xmlns:p14="http://schemas.microsoft.com/office/powerpoint/2010/main" val="5703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005" y="2276872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/>
              <a:t>•Nếp nghĩ phát triển là gì? </a:t>
            </a:r>
          </a:p>
          <a:p>
            <a:r>
              <a:rPr lang="vi-VN" sz="3600" dirty="0"/>
              <a:t>•Nếp nghĩ phát triển trong dạy – học hoạt động trải nghiệm/giáo dục/ phát triển bản thân </a:t>
            </a:r>
          </a:p>
        </p:txBody>
      </p:sp>
    </p:spTree>
    <p:extLst>
      <p:ext uri="{BB962C8B-B14F-4D97-AF65-F5344CB8AC3E}">
        <p14:creationId xmlns:p14="http://schemas.microsoft.com/office/powerpoint/2010/main" val="25567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640" y="188640"/>
            <a:ext cx="9234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You have a certain amount of intelligence,  and you can’t really do much to change it.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Strongly   Agree   Mostly   </a:t>
            </a:r>
            <a:r>
              <a:rPr lang="en-US" sz="3200" dirty="0" err="1">
                <a:solidFill>
                  <a:srgbClr val="FF0000"/>
                </a:solidFill>
              </a:rPr>
              <a:t>Mostly</a:t>
            </a:r>
            <a:r>
              <a:rPr lang="en-US" sz="3200" dirty="0">
                <a:solidFill>
                  <a:srgbClr val="FF0000"/>
                </a:solidFill>
              </a:rPr>
              <a:t>     Disagree   Strongly 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Agree                   </a:t>
            </a:r>
            <a:r>
              <a:rPr lang="en-US" sz="3200" dirty="0" err="1">
                <a:solidFill>
                  <a:srgbClr val="FF0000"/>
                </a:solidFill>
              </a:rPr>
              <a:t>Agree</a:t>
            </a:r>
            <a:r>
              <a:rPr lang="en-US" sz="3200" dirty="0">
                <a:solidFill>
                  <a:srgbClr val="FF0000"/>
                </a:solidFill>
              </a:rPr>
              <a:t>    Disagree                   </a:t>
            </a:r>
            <a:r>
              <a:rPr lang="en-US" sz="3200" dirty="0" err="1">
                <a:solidFill>
                  <a:srgbClr val="FF0000"/>
                </a:solidFill>
              </a:rPr>
              <a:t>Disagree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/>
              <a:t>    1            2            3            4               5       6 </a:t>
            </a:r>
            <a:endParaRPr lang="vi-VN" sz="3200" dirty="0"/>
          </a:p>
        </p:txBody>
      </p:sp>
      <p:sp>
        <p:nvSpPr>
          <p:cNvPr id="6" name="Rectangle 5"/>
          <p:cNvSpPr/>
          <p:nvPr/>
        </p:nvSpPr>
        <p:spPr>
          <a:xfrm>
            <a:off x="107504" y="179931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625292" y="3645024"/>
            <a:ext cx="8699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Your intelligence is something about you that you can’t change very much. </a:t>
            </a:r>
          </a:p>
          <a:p>
            <a:r>
              <a:rPr lang="en-US" sz="3200" dirty="0"/>
              <a:t>    1           2           3           4                5       6 </a:t>
            </a:r>
            <a:endParaRPr lang="vi-VN" sz="3200" dirty="0"/>
          </a:p>
        </p:txBody>
      </p:sp>
      <p:sp>
        <p:nvSpPr>
          <p:cNvPr id="8" name="Rectangle 7"/>
          <p:cNvSpPr/>
          <p:nvPr/>
        </p:nvSpPr>
        <p:spPr>
          <a:xfrm>
            <a:off x="107504" y="3645026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560" y="5243716"/>
            <a:ext cx="9505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You can learn new things, but you can’t really change your basic intelligence. </a:t>
            </a:r>
          </a:p>
          <a:p>
            <a:r>
              <a:rPr lang="en-US" sz="3200" dirty="0"/>
              <a:t>    1           2       	 3   	    4               5       6 </a:t>
            </a:r>
            <a:endParaRPr lang="vi-VN" sz="3200" dirty="0"/>
          </a:p>
        </p:txBody>
      </p:sp>
      <p:sp>
        <p:nvSpPr>
          <p:cNvPr id="10" name="Rectangle 9"/>
          <p:cNvSpPr/>
          <p:nvPr/>
        </p:nvSpPr>
        <p:spPr>
          <a:xfrm>
            <a:off x="191069" y="5229202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181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2293" y="260650"/>
            <a:ext cx="4187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/>
              <a:t>TRIẾT LÝ GIÁO DỤC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52736"/>
            <a:ext cx="914400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“Xác định”                             “Tự do” 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Determinism                        Free Will </a:t>
            </a:r>
            <a:endParaRPr lang="vi-VN" sz="3200">
              <a:solidFill>
                <a:schemeClr val="bg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851920" y="1450233"/>
            <a:ext cx="1728192" cy="322585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179512" y="2184534"/>
            <a:ext cx="87849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/>
              <a:t>•Năng lực (thông minh,      Năng lực (thông </a:t>
            </a:r>
          </a:p>
          <a:p>
            <a:r>
              <a:rPr lang="vi-VN" sz="3200"/>
              <a:t>tính cách, tài năng…)             minh, tính cách, tài </a:t>
            </a:r>
          </a:p>
          <a:p>
            <a:r>
              <a:rPr lang="vi-VN" sz="3200"/>
              <a:t>được “định đoạt” cố               năng…)  </a:t>
            </a:r>
          </a:p>
          <a:p>
            <a:r>
              <a:rPr lang="vi-VN" sz="3200"/>
              <a:t>định                                         có thể phát triển </a:t>
            </a:r>
          </a:p>
          <a:p>
            <a:r>
              <a:rPr lang="vi-VN" sz="3200"/>
              <a:t>•Nhấn mạnh Thông minh    Nhấn mạnh Cố gắng </a:t>
            </a:r>
          </a:p>
          <a:p>
            <a:r>
              <a:rPr lang="vi-VN" sz="3200"/>
              <a:t>•Nếp cố định                        Nếp nghĩ phát triển </a:t>
            </a:r>
          </a:p>
          <a:p>
            <a:r>
              <a:rPr lang="vi-VN" sz="3200"/>
              <a:t> (Fixed mindset)                  (Growth mindset) </a:t>
            </a:r>
          </a:p>
          <a:p>
            <a:r>
              <a:rPr lang="vi-VN" sz="2400"/>
              <a:t>Carol Dweck. Mindset: How You Can Fulfil Your Potential (2012) </a:t>
            </a:r>
          </a:p>
        </p:txBody>
      </p:sp>
    </p:spTree>
    <p:extLst>
      <p:ext uri="{BB962C8B-B14F-4D97-AF65-F5344CB8AC3E}">
        <p14:creationId xmlns:p14="http://schemas.microsoft.com/office/powerpoint/2010/main" val="24361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rường\Chuyên đề hoạt động trải nghiệm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9"/>
            <a:ext cx="7848872" cy="18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2132005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/>
              <a:t>•Tin rằng thông              •Tin rằng thông minh,  </a:t>
            </a:r>
          </a:p>
          <a:p>
            <a:r>
              <a:rPr lang="vi-VN" sz="3200"/>
              <a:t>minh, năng lực,             năng lực, tính cách </a:t>
            </a:r>
          </a:p>
          <a:p>
            <a:r>
              <a:rPr lang="vi-VN" sz="3200"/>
              <a:t>tính cách là bẩm            hoàn toàn có thể </a:t>
            </a:r>
          </a:p>
          <a:p>
            <a:r>
              <a:rPr lang="vi-VN" sz="3200"/>
              <a:t>sinh và xem như            phát triển nhờ nỗ </a:t>
            </a:r>
          </a:p>
          <a:p>
            <a:r>
              <a:rPr lang="vi-VN" sz="3200"/>
              <a:t>không đổi theo              lực, cố gắng rèn </a:t>
            </a:r>
          </a:p>
          <a:p>
            <a:r>
              <a:rPr lang="vi-VN" sz="3200"/>
              <a:t>thời gian.                       luyện/học hỏi, và nỗ </a:t>
            </a:r>
          </a:p>
          <a:p>
            <a:r>
              <a:rPr lang="vi-VN" sz="3200"/>
              <a:t>                                      lực/cố gắng có chiến lược </a:t>
            </a:r>
          </a:p>
        </p:txBody>
      </p:sp>
    </p:spTree>
    <p:extLst>
      <p:ext uri="{BB962C8B-B14F-4D97-AF65-F5344CB8AC3E}">
        <p14:creationId xmlns:p14="http://schemas.microsoft.com/office/powerpoint/2010/main" val="24481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Trường\Chuyên đề hoạt động trải nghiệm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016" y="335558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/>
              <a:t>Trí thông minh tựa như cơ bắp, sẽ phát triển nếu cố gắng “luyện tập”, cố gắng có chiến lược. </a:t>
            </a:r>
          </a:p>
        </p:txBody>
      </p:sp>
      <p:pic>
        <p:nvPicPr>
          <p:cNvPr id="5" name="Picture 2" descr="D:\Trường\Chuyên đề hoạt động trải nghiệm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5939"/>
            <a:ext cx="5112568" cy="184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016" y="3826785"/>
            <a:ext cx="889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/>
              <a:t>Thất bại/ phạm sai lầm không bỏ cuộc mà tiếp tục vượt khó, hỏi tìm nguồn thông tin/hỗ trợ… </a:t>
            </a:r>
          </a:p>
          <a:p>
            <a:r>
              <a:rPr lang="vi-VN" sz="3200"/>
              <a:t>    </a:t>
            </a:r>
            <a:r>
              <a:rPr lang="vi-VN" sz="3200">
                <a:solidFill>
                  <a:srgbClr val="00B0F0"/>
                </a:solidFill>
              </a:rPr>
              <a:t>Sai sót là cơ hội quý để học, làm tốt hơn </a:t>
            </a:r>
          </a:p>
          <a:p>
            <a:r>
              <a:rPr lang="vi-VN" sz="3200"/>
              <a:t>    </a:t>
            </a:r>
            <a:r>
              <a:rPr lang="vi-VN" sz="3200">
                <a:solidFill>
                  <a:srgbClr val="FF0000"/>
                </a:solidFill>
              </a:rPr>
              <a:t>Thất bại không ngược với thành công, mà là một</a:t>
            </a:r>
          </a:p>
          <a:p>
            <a:r>
              <a:rPr lang="vi-VN" sz="3200">
                <a:solidFill>
                  <a:srgbClr val="FF0000"/>
                </a:solidFill>
              </a:rPr>
              <a:t>    phần của thành công </a:t>
            </a:r>
          </a:p>
        </p:txBody>
      </p:sp>
    </p:spTree>
    <p:extLst>
      <p:ext uri="{BB962C8B-B14F-4D97-AF65-F5344CB8AC3E}">
        <p14:creationId xmlns:p14="http://schemas.microsoft.com/office/powerpoint/2010/main" val="11052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9739"/>
            <a:ext cx="8964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/>
              <a:t>	</a:t>
            </a:r>
            <a:r>
              <a:rPr lang="vi-VN" sz="3200"/>
              <a:t>		• Hoạt động trải nghiệm và chương Hoạt động 	    trình giáo dục phổ thông mới </a:t>
            </a:r>
          </a:p>
          <a:p>
            <a:r>
              <a:rPr lang="vi-VN" sz="3200"/>
              <a:t>trải nghiệm 	• Giới thiệu bộ tài liệu Cùng Em              		    HOẠT ĐỘNG TRẢI NGHIỆM</a:t>
            </a:r>
          </a:p>
          <a:p>
            <a:endParaRPr lang="vi-VN" sz="2800"/>
          </a:p>
          <a:p>
            <a:pPr algn="ctr"/>
            <a:r>
              <a:rPr lang="vi-VN" sz="4000" b="1"/>
              <a:t>Hoạt động trải nghiệm và chương trình giáo dục phổ thông mới </a:t>
            </a:r>
          </a:p>
          <a:p>
            <a:r>
              <a:rPr lang="vi-VN" sz="3600"/>
              <a:t>• Hoạt động trải nghiệm là hoạt động giáo dục </a:t>
            </a:r>
          </a:p>
          <a:p>
            <a:r>
              <a:rPr lang="vi-VN" sz="3600"/>
              <a:t>• Bắt buộc từ lớp 1 đến lớp 12  </a:t>
            </a:r>
          </a:p>
          <a:p>
            <a:r>
              <a:rPr lang="vi-VN" sz="3600"/>
              <a:t>• Tiểu học: Hoạt động trải nghiệm </a:t>
            </a:r>
          </a:p>
          <a:p>
            <a:r>
              <a:rPr lang="vi-VN" sz="3600"/>
              <a:t>• THCS  và THPT: Hoạt động trải nghiệm, hướng nghiệp.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051720" y="239739"/>
            <a:ext cx="0" cy="21091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6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340770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/>
              <a:t>Tại sao cần nếp nghĩ phát triển trong hoạt động trải nghiệm? </a:t>
            </a:r>
          </a:p>
          <a:p>
            <a:r>
              <a:rPr lang="vi-VN" sz="3200"/>
              <a:t>   •Hoạt động trải nghiệm: Có thể có sai sót. </a:t>
            </a:r>
          </a:p>
          <a:p>
            <a:r>
              <a:rPr lang="vi-VN" sz="3200"/>
              <a:t>   •Cần học từ sai sót </a:t>
            </a:r>
          </a:p>
          <a:p>
            <a:r>
              <a:rPr lang="vi-VN" sz="3200"/>
              <a:t>   •Cần cố gắng vì có thể phải đi làm lại </a:t>
            </a:r>
          </a:p>
          <a:p>
            <a:r>
              <a:rPr lang="vi-VN" sz="3200"/>
              <a:t>   •Nếp nghĩ phát triển → Phát huy phẩm chất và phát triển năng lực </a:t>
            </a:r>
          </a:p>
          <a:p>
            <a:r>
              <a:rPr lang="vi-VN" sz="3200"/>
              <a:t>   •Tạo động lực học tập/ khám phá </a:t>
            </a:r>
          </a:p>
        </p:txBody>
      </p:sp>
    </p:spTree>
    <p:extLst>
      <p:ext uri="{BB962C8B-B14F-4D97-AF65-F5344CB8AC3E}">
        <p14:creationId xmlns:p14="http://schemas.microsoft.com/office/powerpoint/2010/main" val="26056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08722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/>
              <a:t>Nếp nghĩ của tôi? </a:t>
            </a:r>
          </a:p>
          <a:p>
            <a:pPr algn="ctr"/>
            <a:endParaRPr lang="vi-VN" sz="4000" b="1"/>
          </a:p>
          <a:p>
            <a:r>
              <a:rPr lang="vi-VN" sz="3200"/>
              <a:t>       Fixed              			    Growth </a:t>
            </a:r>
          </a:p>
          <a:p>
            <a:r>
              <a:rPr lang="vi-VN" sz="3200"/>
              <a:t>      </a:t>
            </a:r>
            <a:r>
              <a:rPr lang="vi-VN" sz="3200">
                <a:solidFill>
                  <a:srgbClr val="FF0000"/>
                </a:solidFill>
              </a:rPr>
              <a:t>Đổ lỗi                		 Đón nhận trách nhiệm </a:t>
            </a:r>
          </a:p>
          <a:p>
            <a:endParaRPr lang="vi-VN" sz="3200"/>
          </a:p>
          <a:p>
            <a:endParaRPr lang="vi-VN" sz="3200"/>
          </a:p>
          <a:p>
            <a:endParaRPr lang="vi-VN" sz="3200"/>
          </a:p>
          <a:p>
            <a:r>
              <a:rPr lang="vi-VN" sz="3200"/>
              <a:t>       FIXED                               GROWTH </a:t>
            </a:r>
          </a:p>
          <a:p>
            <a:r>
              <a:rPr lang="vi-VN" sz="3200"/>
              <a:t> </a:t>
            </a:r>
            <a:r>
              <a:rPr lang="vi-VN" sz="3200">
                <a:solidFill>
                  <a:srgbClr val="FF0000"/>
                </a:solidFill>
              </a:rPr>
              <a:t>ĐIỀU TÔI ĐÃ LÀM          ĐIỀU TÔI SẼ LÀM </a:t>
            </a:r>
          </a:p>
          <a:p>
            <a:endParaRPr lang="vi-VN" sz="3200"/>
          </a:p>
        </p:txBody>
      </p:sp>
      <p:pic>
        <p:nvPicPr>
          <p:cNvPr id="5" name="Picture 2" descr="D:\Trường\Chuyên đề hoạt động trải nghiệm\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421"/>
            <a:ext cx="194421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ường\Chuyên đề hoạt động trải nghiệm\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72" y="190421"/>
            <a:ext cx="234026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9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671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3200"/>
          </a:p>
          <a:p>
            <a:r>
              <a:rPr lang="vi-VN" sz="3200"/>
              <a:t>      </a:t>
            </a:r>
          </a:p>
          <a:p>
            <a:r>
              <a:rPr lang="vi-VN" sz="3200"/>
              <a:t>        GROWTH                                       FIXED </a:t>
            </a:r>
          </a:p>
          <a:p>
            <a:r>
              <a:rPr lang="vi-VN" sz="3200"/>
              <a:t>     </a:t>
            </a:r>
            <a:r>
              <a:rPr lang="vi-VN" sz="3200">
                <a:solidFill>
                  <a:srgbClr val="FF0000"/>
                </a:solidFill>
              </a:rPr>
              <a:t>HỌC ĐỂ HIỂU 			     HỌC ĐỂ THI </a:t>
            </a:r>
          </a:p>
          <a:p>
            <a:r>
              <a:rPr lang="vi-VN" sz="3200">
                <a:solidFill>
                  <a:srgbClr val="FF0000"/>
                </a:solidFill>
              </a:rPr>
              <a:t>       BIẾT THÊM                            HỌC VÌ ÉP BUỘC </a:t>
            </a:r>
          </a:p>
          <a:p>
            <a:endParaRPr lang="vi-VN" sz="3200"/>
          </a:p>
          <a:p>
            <a:endParaRPr lang="vi-VN" sz="3200"/>
          </a:p>
          <a:p>
            <a:r>
              <a:rPr lang="vi-VN" sz="3200"/>
              <a:t>       FIXED                                      GROWTH </a:t>
            </a:r>
          </a:p>
          <a:p>
            <a:r>
              <a:rPr lang="vi-VN" sz="3200"/>
              <a:t>     </a:t>
            </a:r>
            <a:r>
              <a:rPr lang="vi-VN" sz="3200">
                <a:solidFill>
                  <a:srgbClr val="FF0000"/>
                </a:solidFill>
              </a:rPr>
              <a:t>KẾT ÁN 				HƯỚNG DẪN   NGƯỜI KHÁC 				NGƯỜI KHÁC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8586" y="548682"/>
            <a:ext cx="4979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/>
              <a:t>Nếp nghĩ của tôi</a:t>
            </a:r>
          </a:p>
        </p:txBody>
      </p:sp>
      <p:pic>
        <p:nvPicPr>
          <p:cNvPr id="6" name="Picture 2" descr="D:\Trường\Chuyên đề hoạt động trải nghiệm\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421"/>
            <a:ext cx="15430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ường\Chuyên đề hoạt động trải nghiệm\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8" y="190421"/>
            <a:ext cx="18573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128" y="1628802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/>
              <a:t>          FIXED                           GROWTH </a:t>
            </a:r>
          </a:p>
          <a:p>
            <a:r>
              <a:rPr lang="vi-VN" sz="3200">
                <a:solidFill>
                  <a:srgbClr val="FF0000"/>
                </a:solidFill>
              </a:rPr>
              <a:t>KHEN TÀI NĂNG               KHEN NỖ LỰC </a:t>
            </a:r>
          </a:p>
          <a:p>
            <a:endParaRPr lang="vi-VN" sz="3200"/>
          </a:p>
          <a:p>
            <a:endParaRPr lang="vi-VN" sz="3200"/>
          </a:p>
          <a:p>
            <a:endParaRPr lang="vi-VN" sz="3200"/>
          </a:p>
          <a:p>
            <a:r>
              <a:rPr lang="vi-VN" sz="3200"/>
              <a:t>           FIXED                                 GROWTH </a:t>
            </a:r>
          </a:p>
          <a:p>
            <a:r>
              <a:rPr lang="vi-VN" sz="3200"/>
              <a:t>	</a:t>
            </a:r>
            <a:r>
              <a:rPr lang="vi-VN" sz="3200">
                <a:solidFill>
                  <a:srgbClr val="FF0000"/>
                </a:solidFill>
              </a:rPr>
              <a:t>CHE DẤU 			  SAI/THẤT </a:t>
            </a:r>
          </a:p>
          <a:p>
            <a:r>
              <a:rPr lang="vi-VN" sz="3200">
                <a:solidFill>
                  <a:srgbClr val="FF0000"/>
                </a:solidFill>
              </a:rPr>
              <a:t>THẤT BẠI /SAI SÓT                  BẠI LÀ BẠN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8586" y="548682"/>
            <a:ext cx="4979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/>
              <a:t>Nếp nghĩ của tôi</a:t>
            </a:r>
          </a:p>
        </p:txBody>
      </p:sp>
      <p:pic>
        <p:nvPicPr>
          <p:cNvPr id="6" name="Picture 2" descr="D:\Trường\Chuyên đề hoạt động trải nghiệm\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422"/>
            <a:ext cx="2044012" cy="143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ường\Chuyên đề hoạt động trải nghiệm\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2" y="190422"/>
            <a:ext cx="2361431" cy="138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1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082341"/>
              </p:ext>
            </p:extLst>
          </p:nvPr>
        </p:nvGraphicFramePr>
        <p:xfrm>
          <a:off x="107504" y="1401976"/>
          <a:ext cx="892899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4464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</a:rPr>
                        <a:t>“Fixed mindset”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mtClean="0">
                          <a:solidFill>
                            <a:schemeClr val="tx1"/>
                          </a:solidFill>
                        </a:rPr>
                        <a:t>“Growth mindset” 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chemeClr val="tx1"/>
                          </a:solidFill>
                        </a:rPr>
                        <a:t>Đổ lỗi 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chemeClr val="tx1"/>
                          </a:solidFill>
                        </a:rPr>
                        <a:t>Nhận trách nhiệm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chemeClr val="tx1"/>
                          </a:solidFill>
                        </a:rPr>
                        <a:t>Nghĩ tới những gì đã làm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chemeClr val="tx1"/>
                          </a:solidFill>
                        </a:rPr>
                        <a:t>Hướng đến cái sẽ làm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chemeClr val="tx1"/>
                          </a:solidFill>
                        </a:rPr>
                        <a:t>Học để/vì thi cử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chemeClr val="tx1"/>
                          </a:solidFill>
                        </a:rPr>
                        <a:t>Học để hiểu biết 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chemeClr val="tx1"/>
                          </a:solidFill>
                        </a:rPr>
                        <a:t>Khen tài năng, thông minh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chemeClr val="tx1"/>
                          </a:solidFill>
                        </a:rPr>
                        <a:t>Khen ngợi nỗ lực, cố gắng 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chemeClr val="tx1"/>
                          </a:solidFill>
                        </a:rPr>
                        <a:t>Khi thất bại → tại tôi dở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chemeClr val="tx1"/>
                          </a:solidFill>
                        </a:rPr>
                        <a:t>Thất bại → nỗ lực học 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chemeClr val="tx1"/>
                          </a:solidFill>
                        </a:rPr>
                        <a:t>Ngại bị thách thức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smtClean="0">
                          <a:solidFill>
                            <a:schemeClr val="tx1"/>
                          </a:solidFill>
                        </a:rPr>
                        <a:t>Dám thách thức chính mình </a:t>
                      </a:r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38586" y="548682"/>
            <a:ext cx="4979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/>
              <a:t>Nếp nghĩ của bạn</a:t>
            </a:r>
          </a:p>
        </p:txBody>
      </p:sp>
      <p:pic>
        <p:nvPicPr>
          <p:cNvPr id="6146" name="Picture 2" descr="D:\Trường\Chuyên đề hoạt động trải nghiệm\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421"/>
            <a:ext cx="15430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Trường\Chuyên đề hoạt động trải nghiệm\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8" y="190421"/>
            <a:ext cx="18573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842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/>
              <a:t> Khi thấy người khác thành công </a:t>
            </a:r>
          </a:p>
          <a:p>
            <a:endParaRPr lang="vi-VN" sz="4000"/>
          </a:p>
          <a:p>
            <a:r>
              <a:rPr lang="vi-VN" sz="4000"/>
              <a:t>    •Người có nếp nghĩ phát triển làm gì? </a:t>
            </a:r>
          </a:p>
          <a:p>
            <a:endParaRPr lang="vi-VN" sz="4000"/>
          </a:p>
          <a:p>
            <a:r>
              <a:rPr lang="vi-VN" sz="4000"/>
              <a:t>    •Người có nếp nghĩ cố định làm gì?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8586" y="548682"/>
            <a:ext cx="4979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/>
              <a:t>Nếp nghĩ của bạn</a:t>
            </a:r>
          </a:p>
        </p:txBody>
      </p:sp>
      <p:pic>
        <p:nvPicPr>
          <p:cNvPr id="6" name="Picture 2" descr="D:\Trường\Chuyên đề hoạt động trải nghiệm\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421"/>
            <a:ext cx="15430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ường\Chuyên đề hoạt động trải nghiệm\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8" y="190421"/>
            <a:ext cx="18573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5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96754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/>
              <a:t>Khi không hiểu </a:t>
            </a:r>
          </a:p>
          <a:p>
            <a:r>
              <a:rPr lang="vi-VN" sz="3200"/>
              <a:t>•Người có nếp nghĩ phát triển nghĩ/ làm gì? </a:t>
            </a:r>
          </a:p>
          <a:p>
            <a:r>
              <a:rPr lang="vi-VN" sz="3200"/>
              <a:t>•Người có nếp nghĩ cố định nghĩ/ làm gì? </a:t>
            </a:r>
          </a:p>
          <a:p>
            <a:endParaRPr lang="vi-VN" sz="3200"/>
          </a:p>
          <a:p>
            <a:endParaRPr lang="vi-VN" sz="3200"/>
          </a:p>
          <a:p>
            <a:pPr algn="ctr"/>
            <a:r>
              <a:rPr lang="vi-VN" sz="3200" b="1"/>
              <a:t>Khi trò hỏi và thầy bí </a:t>
            </a:r>
          </a:p>
          <a:p>
            <a:r>
              <a:rPr lang="vi-VN" sz="3200"/>
              <a:t>•Người thầy có nếp nghĩ phát triển làm gì? </a:t>
            </a:r>
          </a:p>
          <a:p>
            <a:r>
              <a:rPr lang="vi-VN" sz="3200"/>
              <a:t>•Người thầy có nếp nghĩ cố định làm gì?</a:t>
            </a:r>
          </a:p>
        </p:txBody>
      </p:sp>
    </p:spTree>
    <p:extLst>
      <p:ext uri="{BB962C8B-B14F-4D97-AF65-F5344CB8AC3E}">
        <p14:creationId xmlns:p14="http://schemas.microsoft.com/office/powerpoint/2010/main" val="26262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0010"/>
              </p:ext>
            </p:extLst>
          </p:nvPr>
        </p:nvGraphicFramePr>
        <p:xfrm>
          <a:off x="107504" y="989032"/>
          <a:ext cx="8928992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4464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000" smtClean="0">
                          <a:solidFill>
                            <a:schemeClr val="tx1"/>
                          </a:solidFill>
                        </a:rPr>
                        <a:t>“Fixed mindset”</a:t>
                      </a:r>
                      <a:endParaRPr lang="vi-VN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smtClean="0">
                          <a:solidFill>
                            <a:schemeClr val="tx1"/>
                          </a:solidFill>
                        </a:rPr>
                        <a:t>“Growth mindset” </a:t>
                      </a:r>
                      <a:endParaRPr lang="vi-VN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3000" smtClean="0">
                          <a:solidFill>
                            <a:schemeClr val="tx1"/>
                          </a:solidFill>
                        </a:rPr>
                        <a:t>Đổ lỗi </a:t>
                      </a:r>
                      <a:endParaRPr lang="vi-VN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smtClean="0">
                          <a:solidFill>
                            <a:schemeClr val="tx1"/>
                          </a:solidFill>
                        </a:rPr>
                        <a:t>Nhận trách nhiệm</a:t>
                      </a:r>
                      <a:endParaRPr lang="vi-VN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3000" smtClean="0">
                          <a:solidFill>
                            <a:schemeClr val="tx1"/>
                          </a:solidFill>
                        </a:rPr>
                        <a:t>Nghĩ tới những gì đã làm</a:t>
                      </a:r>
                      <a:endParaRPr lang="vi-VN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smtClean="0">
                          <a:solidFill>
                            <a:schemeClr val="tx1"/>
                          </a:solidFill>
                        </a:rPr>
                        <a:t>Hướng đến cái sẽ làm</a:t>
                      </a:r>
                      <a:endParaRPr lang="vi-VN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3000" smtClean="0">
                          <a:solidFill>
                            <a:schemeClr val="tx1"/>
                          </a:solidFill>
                        </a:rPr>
                        <a:t>Học để/vì thi cử</a:t>
                      </a:r>
                      <a:endParaRPr lang="vi-VN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smtClean="0">
                          <a:solidFill>
                            <a:schemeClr val="tx1"/>
                          </a:solidFill>
                        </a:rPr>
                        <a:t>Học để hiểu biết </a:t>
                      </a:r>
                      <a:endParaRPr lang="vi-VN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3000" smtClean="0">
                          <a:solidFill>
                            <a:schemeClr val="tx1"/>
                          </a:solidFill>
                        </a:rPr>
                        <a:t>Khen tài năng, thông minh</a:t>
                      </a:r>
                      <a:endParaRPr lang="vi-VN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smtClean="0">
                          <a:solidFill>
                            <a:schemeClr val="tx1"/>
                          </a:solidFill>
                        </a:rPr>
                        <a:t>Khen ngợi nỗ lực, cố gắng </a:t>
                      </a:r>
                      <a:endParaRPr lang="vi-VN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3000" smtClean="0">
                          <a:solidFill>
                            <a:schemeClr val="tx1"/>
                          </a:solidFill>
                        </a:rPr>
                        <a:t>Khi thất bại → tại tôi dở</a:t>
                      </a:r>
                      <a:endParaRPr lang="vi-VN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smtClean="0">
                          <a:solidFill>
                            <a:schemeClr val="tx1"/>
                          </a:solidFill>
                        </a:rPr>
                        <a:t>Thất bại → nỗ lực học </a:t>
                      </a:r>
                      <a:endParaRPr lang="vi-VN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3000" smtClean="0">
                          <a:solidFill>
                            <a:schemeClr val="tx1"/>
                          </a:solidFill>
                        </a:rPr>
                        <a:t>Ngại hỏi vì sợ bị chê dở/dốt…</a:t>
                      </a:r>
                      <a:endParaRPr lang="vi-VN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smtClean="0">
                          <a:solidFill>
                            <a:schemeClr val="tx1"/>
                          </a:solidFill>
                        </a:rPr>
                        <a:t>Dám thách thức chính mình </a:t>
                      </a:r>
                      <a:endParaRPr lang="vi-VN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3000" smtClean="0">
                          <a:solidFill>
                            <a:schemeClr val="tx1"/>
                          </a:solidFill>
                        </a:rPr>
                        <a:t>Bạn thành công, tôi khó chịu/ghen tức</a:t>
                      </a:r>
                      <a:endParaRPr lang="vi-VN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smtClean="0">
                          <a:solidFill>
                            <a:schemeClr val="tx1"/>
                          </a:solidFill>
                        </a:rPr>
                        <a:t>Bạn thành công, tôi có thêm cảm hứng (học hỏi nơi bạn)</a:t>
                      </a:r>
                      <a:endParaRPr lang="vi-VN" sz="3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38586" y="116634"/>
            <a:ext cx="4979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/>
              <a:t>Nếp nghĩ của bạn</a:t>
            </a:r>
          </a:p>
        </p:txBody>
      </p:sp>
      <p:pic>
        <p:nvPicPr>
          <p:cNvPr id="6" name="Picture 2" descr="D:\Trường\Chuyên đề hoạt động trải nghiệm\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33906"/>
            <a:ext cx="15430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rường\Chuyên đề hoạt động trải nghiệm\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8" y="-27384"/>
            <a:ext cx="1857375" cy="97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5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83987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/>
              <a:t>“Mindset” trong tương quan </a:t>
            </a:r>
          </a:p>
        </p:txBody>
      </p:sp>
      <p:pic>
        <p:nvPicPr>
          <p:cNvPr id="5" name="Picture 2" descr="D:\Trường\Chuyên đề hoạt động trải nghiệm\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902"/>
            <a:ext cx="15430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rường\Chuyên đề hoạt động trải nghiệm\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115" y="217424"/>
            <a:ext cx="1857375" cy="97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46909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/>
              <a:t>• Người với tư duy cố      • Người với tư duy phát triển </a:t>
            </a:r>
          </a:p>
          <a:p>
            <a:r>
              <a:rPr lang="vi-VN" sz="3200"/>
              <a:t>  định chờ đợi mọi thứ        biết rằng mình cần phải nỗ </a:t>
            </a:r>
          </a:p>
          <a:p>
            <a:r>
              <a:rPr lang="vi-VN" sz="3200"/>
              <a:t>  tốt đẹp xảy ra một            lực dựng xây điều tốt đẹp. </a:t>
            </a:r>
          </a:p>
          <a:p>
            <a:r>
              <a:rPr lang="vi-VN" sz="3200"/>
              <a:t>  cách tự động!                 •Tư duy phát triển tin rằng </a:t>
            </a:r>
          </a:p>
          <a:p>
            <a:r>
              <a:rPr lang="vi-VN" sz="3200"/>
              <a:t> •Tư duy cố định tin          bạn, người có tương quan </a:t>
            </a:r>
          </a:p>
          <a:p>
            <a:r>
              <a:rPr lang="vi-VN" sz="3200"/>
              <a:t>  rằng các vấn đề là          với bạn, và tương quan giữa </a:t>
            </a:r>
          </a:p>
          <a:p>
            <a:r>
              <a:rPr lang="vi-VN" sz="3200"/>
              <a:t>  dấu hiệu của   những        hai người có thể gặp khó </a:t>
            </a:r>
          </a:p>
          <a:p>
            <a:r>
              <a:rPr lang="vi-VN" sz="3200"/>
              <a:t>  rạn nứt sâu!                     khăn nhưng luôn có thể </a:t>
            </a:r>
          </a:p>
          <a:p>
            <a:r>
              <a:rPr lang="vi-VN" sz="3200"/>
              <a:t>                                       phát triển và thay đổi tích cực. </a:t>
            </a:r>
          </a:p>
        </p:txBody>
      </p:sp>
    </p:spTree>
    <p:extLst>
      <p:ext uri="{BB962C8B-B14F-4D97-AF65-F5344CB8AC3E}">
        <p14:creationId xmlns:p14="http://schemas.microsoft.com/office/powerpoint/2010/main" val="34998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12" y="65610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/>
              <a:t> </a:t>
            </a:r>
            <a:r>
              <a:rPr lang="vi-VN" sz="3200" b="1">
                <a:solidFill>
                  <a:srgbClr val="FF0000"/>
                </a:solidFill>
              </a:rPr>
              <a:t>S =A × E2</a:t>
            </a:r>
            <a:r>
              <a:rPr lang="vi-VN" sz="3200" b="1"/>
              <a:t> </a:t>
            </a:r>
          </a:p>
          <a:p>
            <a:r>
              <a:rPr lang="vi-VN" sz="3200"/>
              <a:t>  •</a:t>
            </a:r>
            <a:r>
              <a:rPr lang="vi-VN" sz="3200">
                <a:solidFill>
                  <a:srgbClr val="FF0000"/>
                </a:solidFill>
              </a:rPr>
              <a:t>S</a:t>
            </a:r>
            <a:r>
              <a:rPr lang="vi-VN" sz="3200"/>
              <a:t>uccess : Thành công </a:t>
            </a:r>
          </a:p>
          <a:p>
            <a:r>
              <a:rPr lang="vi-VN" sz="3200"/>
              <a:t>  •</a:t>
            </a:r>
            <a:r>
              <a:rPr lang="vi-VN" sz="3200">
                <a:solidFill>
                  <a:srgbClr val="FF0000"/>
                </a:solidFill>
              </a:rPr>
              <a:t>A</a:t>
            </a:r>
            <a:r>
              <a:rPr lang="vi-VN" sz="3200"/>
              <a:t>bility: Năng lực (thông minh, tính cách, tài năng…) </a:t>
            </a:r>
          </a:p>
          <a:p>
            <a:r>
              <a:rPr lang="vi-VN" sz="3200"/>
              <a:t>  •</a:t>
            </a:r>
            <a:r>
              <a:rPr lang="vi-VN" sz="3200">
                <a:solidFill>
                  <a:srgbClr val="FF0000"/>
                </a:solidFill>
              </a:rPr>
              <a:t>E</a:t>
            </a:r>
            <a:r>
              <a:rPr lang="vi-VN" sz="3200"/>
              <a:t>ffort: Nỗ lực </a:t>
            </a:r>
          </a:p>
          <a:p>
            <a:endParaRPr lang="vi-VN" sz="3200"/>
          </a:p>
          <a:p>
            <a:r>
              <a:rPr lang="vi-VN" sz="3200"/>
              <a:t>Duckworth, A. L. (2016). Grit: The Power of Passion and Perseverance. New York: Scribner </a:t>
            </a:r>
          </a:p>
          <a:p>
            <a:endParaRPr lang="vi-VN" sz="3200"/>
          </a:p>
          <a:p>
            <a:r>
              <a:rPr lang="vi-VN" sz="3200"/>
              <a:t>Ericsson,  A. K. (2016). Peak: Secrets from the New Science of Expertise. New York: Eamon Dolan </a:t>
            </a:r>
          </a:p>
        </p:txBody>
      </p:sp>
    </p:spTree>
    <p:extLst>
      <p:ext uri="{BB962C8B-B14F-4D97-AF65-F5344CB8AC3E}">
        <p14:creationId xmlns:p14="http://schemas.microsoft.com/office/powerpoint/2010/main" val="569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/>
              <a:t>Hoạt động trải nghiệm </a:t>
            </a:r>
          </a:p>
          <a:p>
            <a:r>
              <a:rPr lang="vi-VN" sz="3200"/>
              <a:t>1.  Hoạt động hướng vào bản thân </a:t>
            </a:r>
          </a:p>
          <a:p>
            <a:r>
              <a:rPr lang="vi-VN" sz="3200"/>
              <a:t>2.  Hoạt động hướng đến xã hội </a:t>
            </a:r>
          </a:p>
          <a:p>
            <a:r>
              <a:rPr lang="vi-VN" sz="3200"/>
              <a:t>3.  Hoạt động hướng đến tự nhiên  </a:t>
            </a:r>
          </a:p>
          <a:p>
            <a:pPr marL="457200" indent="-457200">
              <a:buAutoNum type="arabicPeriod" startAt="4"/>
            </a:pPr>
            <a:r>
              <a:rPr lang="vi-VN" sz="3200"/>
              <a:t>Hoạt động giáo dục hướng nghiệp </a:t>
            </a:r>
          </a:p>
          <a:p>
            <a:endParaRPr lang="vi-VN" sz="3200"/>
          </a:p>
          <a:p>
            <a:pPr algn="ctr"/>
            <a:r>
              <a:rPr lang="vi-VN" sz="3600" b="1"/>
              <a:t>Phù hợp nhu cầu, đặc điểm học sinh, điều kiện của nhà trường, địa phương.</a:t>
            </a:r>
          </a:p>
          <a:p>
            <a:pPr algn="ctr"/>
            <a:endParaRPr lang="vi-VN" sz="3600" b="1"/>
          </a:p>
          <a:p>
            <a:pPr algn="ctr"/>
            <a:r>
              <a:rPr lang="vi-VN" sz="3600" b="1"/>
              <a:t>Hoạt động trải nghiệm được tổ chức trong và ngoài lớp học, trong và ngoài trường học.</a:t>
            </a:r>
          </a:p>
          <a:p>
            <a:pPr algn="ctr"/>
            <a:r>
              <a:rPr lang="vi-VN" sz="3600" b="1"/>
              <a:t> </a:t>
            </a:r>
            <a:endParaRPr lang="vi-VN" sz="4000" b="1"/>
          </a:p>
        </p:txBody>
      </p:sp>
    </p:spTree>
    <p:extLst>
      <p:ext uri="{BB962C8B-B14F-4D97-AF65-F5344CB8AC3E}">
        <p14:creationId xmlns:p14="http://schemas.microsoft.com/office/powerpoint/2010/main" val="11427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5134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S =A × E2 </a:t>
            </a:r>
          </a:p>
          <a:p>
            <a:r>
              <a:rPr lang="vi-VN" sz="3200"/>
              <a:t>  •</a:t>
            </a:r>
            <a:r>
              <a:rPr lang="vi-VN" sz="3200">
                <a:solidFill>
                  <a:srgbClr val="FF0000"/>
                </a:solidFill>
              </a:rPr>
              <a:t>S</a:t>
            </a:r>
            <a:r>
              <a:rPr lang="vi-VN" sz="3200"/>
              <a:t>uccess : Thành công </a:t>
            </a:r>
          </a:p>
          <a:p>
            <a:r>
              <a:rPr lang="vi-VN" sz="3200"/>
              <a:t>  •</a:t>
            </a:r>
            <a:r>
              <a:rPr lang="vi-VN" sz="3200">
                <a:solidFill>
                  <a:srgbClr val="FF0000"/>
                </a:solidFill>
              </a:rPr>
              <a:t>A</a:t>
            </a:r>
            <a:r>
              <a:rPr lang="vi-VN" sz="3200"/>
              <a:t>bility: Năng lực (thông minh, tính cách, tài năng…) </a:t>
            </a:r>
          </a:p>
          <a:p>
            <a:r>
              <a:rPr lang="vi-VN" sz="3200"/>
              <a:t>  •</a:t>
            </a:r>
            <a:r>
              <a:rPr lang="vi-VN" sz="3200">
                <a:solidFill>
                  <a:srgbClr val="FF0000"/>
                </a:solidFill>
              </a:rPr>
              <a:t>E</a:t>
            </a:r>
            <a:r>
              <a:rPr lang="vi-VN" sz="3200"/>
              <a:t>ffort: Nỗ lực, nỗ lực một cách chiến lược </a:t>
            </a:r>
          </a:p>
          <a:p>
            <a:endParaRPr lang="vi-VN" sz="3200"/>
          </a:p>
          <a:p>
            <a:r>
              <a:rPr lang="vi-VN" sz="3200"/>
              <a:t>Duckworth, A. L. (2016). Grit: The Power of Passion and Perseverance. New York: Scribner </a:t>
            </a:r>
          </a:p>
          <a:p>
            <a:endParaRPr lang="vi-VN" sz="3200"/>
          </a:p>
          <a:p>
            <a:r>
              <a:rPr lang="vi-VN" sz="3200"/>
              <a:t>Ericsson,  A. K. (2016). Peak: Secrets from the New Science of Expertise. New York: Eamon Dolan </a:t>
            </a:r>
          </a:p>
          <a:p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947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484784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/>
              <a:t>Tài xế taxi London </a:t>
            </a:r>
          </a:p>
          <a:p>
            <a:r>
              <a:rPr lang="vi-VN" sz="3600"/>
              <a:t>•“Chuột khoai tây” vs. “Chuột trại hè” </a:t>
            </a:r>
          </a:p>
          <a:p>
            <a:endParaRPr lang="vi-VN" sz="3600"/>
          </a:p>
          <a:p>
            <a:endParaRPr lang="vi-VN" sz="3600"/>
          </a:p>
          <a:p>
            <a:r>
              <a:rPr lang="vi-VN" sz="3600"/>
              <a:t>London Taxi Driver </a:t>
            </a:r>
          </a:p>
          <a:p>
            <a:r>
              <a:rPr lang="vi-VN" sz="3600"/>
              <a:t>• video.nationalgeographic.com/video/london-taxi-sci </a:t>
            </a:r>
          </a:p>
        </p:txBody>
      </p:sp>
    </p:spTree>
    <p:extLst>
      <p:ext uri="{BB962C8B-B14F-4D97-AF65-F5344CB8AC3E}">
        <p14:creationId xmlns:p14="http://schemas.microsoft.com/office/powerpoint/2010/main" val="25346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654945"/>
            <a:ext cx="8964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/>
              <a:t>Những chú chuột đáng chú ý </a:t>
            </a:r>
          </a:p>
          <a:p>
            <a:r>
              <a:rPr lang="vi-VN" sz="3600"/>
              <a:t>  •Chuột sinh đôi → 2 nhóm chuột </a:t>
            </a:r>
          </a:p>
          <a:p>
            <a:r>
              <a:rPr lang="vi-VN" sz="3600"/>
              <a:t>  •“Chuột khoai tây” và “Chuột trại hè” </a:t>
            </a:r>
          </a:p>
          <a:p>
            <a:r>
              <a:rPr lang="vi-VN" sz="3600"/>
              <a:t>  •Chuột trại hè có não phát triển hơn </a:t>
            </a:r>
          </a:p>
          <a:p>
            <a:endParaRPr lang="vi-VN" sz="3600"/>
          </a:p>
          <a:p>
            <a:endParaRPr lang="vi-VN" sz="3600"/>
          </a:p>
          <a:p>
            <a:r>
              <a:rPr lang="vi-VN" sz="3600"/>
              <a:t>    </a:t>
            </a:r>
            <a:r>
              <a:rPr lang="vi-VN" sz="3600">
                <a:solidFill>
                  <a:srgbClr val="FF0000"/>
                </a:solidFill>
              </a:rPr>
              <a:t>S =A(E) ×E2 </a:t>
            </a:r>
          </a:p>
          <a:p>
            <a:r>
              <a:rPr lang="vi-VN" sz="3600">
                <a:solidFill>
                  <a:srgbClr val="FF0000"/>
                </a:solidFill>
              </a:rPr>
              <a:t>    E ↗⇒ A(E) ↗ </a:t>
            </a:r>
          </a:p>
          <a:p>
            <a:r>
              <a:rPr lang="vi-VN" sz="3600">
                <a:solidFill>
                  <a:srgbClr val="FF0000"/>
                </a:solidFill>
              </a:rPr>
              <a:t>𝐄</a:t>
            </a:r>
            <a:r>
              <a:rPr lang="vi-VN" sz="3600"/>
              <a:t>: Nỗ lực, nỗ lực một cách chiến lược </a:t>
            </a:r>
          </a:p>
        </p:txBody>
      </p:sp>
    </p:spTree>
    <p:extLst>
      <p:ext uri="{BB962C8B-B14F-4D97-AF65-F5344CB8AC3E}">
        <p14:creationId xmlns:p14="http://schemas.microsoft.com/office/powerpoint/2010/main" val="36109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20690"/>
            <a:ext cx="9036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/>
              <a:t> </a:t>
            </a:r>
            <a:r>
              <a:rPr lang="vi-VN" sz="3600" b="1"/>
              <a:t>Nếp nghĩ phát triển cho trò </a:t>
            </a:r>
          </a:p>
          <a:p>
            <a:r>
              <a:rPr lang="vi-VN" sz="3600"/>
              <a:t>Làm cách nào để giúp trò có được  nếp nghĩ phát triển? </a:t>
            </a:r>
          </a:p>
          <a:p>
            <a:endParaRPr lang="vi-VN" sz="3600"/>
          </a:p>
          <a:p>
            <a:endParaRPr lang="vi-VN" sz="3600"/>
          </a:p>
          <a:p>
            <a:endParaRPr lang="vi-VN" sz="3600"/>
          </a:p>
          <a:p>
            <a:pPr algn="ctr"/>
            <a:r>
              <a:rPr lang="vi-VN" sz="3600" b="1"/>
              <a:t>Thực hành </a:t>
            </a:r>
          </a:p>
          <a:p>
            <a:r>
              <a:rPr lang="vi-VN" sz="3600"/>
              <a:t>•Khi trò phạm sai lầm, ví dụ trong thực hành/bài tập/kiểm tra, làm chưa được một số bài/ hoạt động, thầy cô làm gì? </a:t>
            </a:r>
          </a:p>
        </p:txBody>
      </p:sp>
    </p:spTree>
    <p:extLst>
      <p:ext uri="{BB962C8B-B14F-4D97-AF65-F5344CB8AC3E}">
        <p14:creationId xmlns:p14="http://schemas.microsoft.com/office/powerpoint/2010/main" val="13126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5134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/>
              <a:t>• GV đón nhận sai lầm của trò </a:t>
            </a:r>
          </a:p>
          <a:p>
            <a:r>
              <a:rPr lang="vi-VN" sz="3600"/>
              <a:t>• GV giúp trò đón nhận sai lầm </a:t>
            </a:r>
          </a:p>
          <a:p>
            <a:r>
              <a:rPr lang="vi-VN" sz="3600"/>
              <a:t>• “Ồ, cái não của em đang học, khi em làm sai” </a:t>
            </a:r>
          </a:p>
          <a:p>
            <a:r>
              <a:rPr lang="vi-VN" sz="3600"/>
              <a:t>• Tặng một trái tim dễ thương </a:t>
            </a:r>
          </a:p>
          <a:p>
            <a:endParaRPr lang="vi-VN" sz="3600"/>
          </a:p>
          <a:p>
            <a:r>
              <a:rPr lang="vi-VN" sz="3600" b="1"/>
              <a:t>Thực hành </a:t>
            </a:r>
          </a:p>
          <a:p>
            <a:r>
              <a:rPr lang="vi-VN" sz="3600"/>
              <a:t>    •Khi trò hỏi câu hỏi rất “ngô nghê”, câu hỏi “khờ”, câu hỏi rất cơ bản... thì thầy/cô làm gì? </a:t>
            </a:r>
          </a:p>
        </p:txBody>
      </p:sp>
      <p:pic>
        <p:nvPicPr>
          <p:cNvPr id="7170" name="Picture 2" descr="D:\Trường\Chuyên đề hoạt động trải nghiệm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6"/>
            <a:ext cx="792088" cy="69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08" y="42872"/>
            <a:ext cx="896448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/>
              <a:t>•Tôi vừa giảng cho các anh chị rồi đấy nhé. Vậy mà cũng chưa hiểu à!? </a:t>
            </a:r>
          </a:p>
          <a:p>
            <a:r>
              <a:rPr lang="vi-VN" sz="3200"/>
              <a:t>•Hỏi vậy mà cũng hỏi. </a:t>
            </a:r>
          </a:p>
          <a:p>
            <a:r>
              <a:rPr lang="vi-VN" sz="3200"/>
              <a:t>•Câu hỏi này thông minh </a:t>
            </a:r>
          </a:p>
          <a:p>
            <a:r>
              <a:rPr lang="vi-VN" sz="3200"/>
              <a:t> Câu hỏi này dở [“ngu”] </a:t>
            </a:r>
          </a:p>
          <a:p>
            <a:endParaRPr lang="vi-VN" sz="2400"/>
          </a:p>
          <a:p>
            <a:r>
              <a:rPr lang="vi-VN" sz="3200"/>
              <a:t>•Hãy để trò được lớn lên bằng những câu hỏi </a:t>
            </a:r>
          </a:p>
          <a:p>
            <a:r>
              <a:rPr lang="vi-VN" sz="3200"/>
              <a:t>•Đón nhận từng câu hỏi của trò </a:t>
            </a:r>
          </a:p>
          <a:p>
            <a:r>
              <a:rPr lang="vi-VN" sz="3200"/>
              <a:t>•“Cám ơn em đã đặt câu hỏi”.  </a:t>
            </a:r>
          </a:p>
          <a:p>
            <a:r>
              <a:rPr lang="vi-VN" sz="3200"/>
              <a:t>•“Hãy tiếp tục hỏi vì đây là cách để em được lớn lên đấy” </a:t>
            </a:r>
          </a:p>
          <a:p>
            <a:r>
              <a:rPr lang="vi-VN" sz="3200"/>
              <a:t>•*** Nếu trò hay hỏi linh tinh thì hãy dành chút </a:t>
            </a:r>
          </a:p>
          <a:p>
            <a:r>
              <a:rPr lang="vi-VN" sz="3200"/>
              <a:t> thời gian ngoài giờ giúp trò biết đặt câu hỏi </a:t>
            </a:r>
          </a:p>
          <a:p>
            <a:r>
              <a:rPr lang="vi-VN" sz="3200"/>
              <a:t> đúng lúc. </a:t>
            </a:r>
          </a:p>
        </p:txBody>
      </p:sp>
      <p:sp>
        <p:nvSpPr>
          <p:cNvPr id="5" name="&quot;No&quot; Symbol 4"/>
          <p:cNvSpPr/>
          <p:nvPr/>
        </p:nvSpPr>
        <p:spPr>
          <a:xfrm>
            <a:off x="4860032" y="826840"/>
            <a:ext cx="2304256" cy="173806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rường\Chuyên đề hoạt động trải nghiệm\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2" y="116632"/>
            <a:ext cx="8683670" cy="680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rường\Chuyên đề hoạt động trải nghiệm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5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5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D:\Trường\Chuyên đề hoạt động trải nghiệm\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Trường\Chuyên đề hoạt động trải nghiệm\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6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069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/>
              <a:t>Hoạt động trải nghiệm </a:t>
            </a:r>
          </a:p>
          <a:p>
            <a:r>
              <a:rPr lang="vi-VN" sz="3600"/>
              <a:t>1.  Hoạt động hướng vào bản thân </a:t>
            </a:r>
          </a:p>
          <a:p>
            <a:r>
              <a:rPr lang="vi-VN" sz="3600"/>
              <a:t>2.  Hoạt động hướng đến xã hội </a:t>
            </a:r>
          </a:p>
          <a:p>
            <a:r>
              <a:rPr lang="vi-VN" sz="3600"/>
              <a:t>3.  Hoạt động hướng đến tự nhiên  </a:t>
            </a:r>
          </a:p>
          <a:p>
            <a:r>
              <a:rPr lang="vi-VN" sz="3600"/>
              <a:t>4. Hoạt động giáo dục hướng nghiệp </a:t>
            </a:r>
          </a:p>
          <a:p>
            <a:r>
              <a:rPr lang="vi-VN" sz="3600"/>
              <a:t>• Sinh hoạt dưới cờ </a:t>
            </a:r>
          </a:p>
          <a:p>
            <a:r>
              <a:rPr lang="vi-VN" sz="3600"/>
              <a:t>• Sinh hoạt lớp </a:t>
            </a:r>
          </a:p>
          <a:p>
            <a:r>
              <a:rPr lang="vi-VN" sz="3600"/>
              <a:t>•  Hoạt động giáo dục theo chủ đề </a:t>
            </a:r>
          </a:p>
          <a:p>
            <a:r>
              <a:rPr lang="vi-VN" sz="3600"/>
              <a:t>•  Hoạt động câu lạc bộ </a:t>
            </a:r>
          </a:p>
        </p:txBody>
      </p:sp>
    </p:spTree>
    <p:extLst>
      <p:ext uri="{BB962C8B-B14F-4D97-AF65-F5344CB8AC3E}">
        <p14:creationId xmlns:p14="http://schemas.microsoft.com/office/powerpoint/2010/main" val="14445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Trường\Chuyên đề hoạt động trải nghiệm\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 descr="D:\Trường\Chuyên đề hoạt động trải nghiệm\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20"/>
            <a:ext cx="9144000" cy="67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4338" name="Picture 2" descr="D:\Trường\Chuyên đề hoạt động trải nghiệm\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7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Trường\Chuyên đề hoạt động trải nghiệm\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Trường\Chuyên đề hoạt động trải nghiệm\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" y="0"/>
            <a:ext cx="9138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Trường\Chuyên đề hoạt động trải nghiệm\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Trường\Chuyên đề hoạt động trải nghiệm\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34"/>
            <a:ext cx="9144000" cy="68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Trường\Chuyên đề hoạt động trải nghiệm\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"/>
            <a:ext cx="9144000" cy="685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Trường\Chuyên đề hoạt động trải nghiệm\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0" y="1588"/>
            <a:ext cx="915772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Trường\Chuyên đề hoạt động trải nghiệm\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4" y="340"/>
            <a:ext cx="9157494" cy="685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2"/>
            <a:ext cx="9252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/>
              <a:t> </a:t>
            </a:r>
            <a:r>
              <a:rPr lang="vi-VN" sz="4000" b="1"/>
              <a:t>Hoạt động trải nghiệm </a:t>
            </a:r>
          </a:p>
          <a:p>
            <a:r>
              <a:rPr lang="vi-VN" sz="3200"/>
              <a:t>1.  Hoạt động hướng vào bản thân         </a:t>
            </a:r>
            <a:r>
              <a:rPr lang="vi-VN" sz="3200">
                <a:solidFill>
                  <a:srgbClr val="FF0000"/>
                </a:solidFill>
              </a:rPr>
              <a:t>60%</a:t>
            </a:r>
            <a:r>
              <a:rPr lang="vi-VN" sz="3200"/>
              <a:t> </a:t>
            </a:r>
            <a:r>
              <a:rPr lang="vi-VN" sz="3200">
                <a:solidFill>
                  <a:srgbClr val="0070C0"/>
                </a:solidFill>
              </a:rPr>
              <a:t>40%</a:t>
            </a:r>
            <a:r>
              <a:rPr lang="vi-VN" sz="3200"/>
              <a:t> 30% </a:t>
            </a:r>
          </a:p>
          <a:p>
            <a:r>
              <a:rPr lang="vi-VN" sz="3200"/>
              <a:t>2.  Hoạt động hướng đến xã hội     </a:t>
            </a:r>
            <a:r>
              <a:rPr lang="vi-VN" sz="3200" b="1"/>
              <a:t>105</a:t>
            </a:r>
            <a:r>
              <a:rPr lang="vi-VN" sz="3200"/>
              <a:t>  </a:t>
            </a:r>
            <a:r>
              <a:rPr lang="vi-VN" sz="3200">
                <a:solidFill>
                  <a:srgbClr val="FF0000"/>
                </a:solidFill>
              </a:rPr>
              <a:t>20%</a:t>
            </a:r>
            <a:r>
              <a:rPr lang="vi-VN" sz="3200"/>
              <a:t> </a:t>
            </a:r>
            <a:r>
              <a:rPr lang="vi-VN" sz="3200">
                <a:solidFill>
                  <a:srgbClr val="0070C0"/>
                </a:solidFill>
              </a:rPr>
              <a:t>25%</a:t>
            </a:r>
            <a:r>
              <a:rPr lang="vi-VN" sz="3200"/>
              <a:t> 25% </a:t>
            </a:r>
          </a:p>
          <a:p>
            <a:r>
              <a:rPr lang="vi-VN" sz="3200"/>
              <a:t>3.  Hoạt động hướng đến tự nhiên  </a:t>
            </a:r>
            <a:r>
              <a:rPr lang="vi-VN" sz="3200" b="1"/>
              <a:t>tiết</a:t>
            </a:r>
            <a:r>
              <a:rPr lang="vi-VN" sz="3200"/>
              <a:t>  </a:t>
            </a:r>
            <a:r>
              <a:rPr lang="vi-VN" sz="3200">
                <a:solidFill>
                  <a:srgbClr val="FF0000"/>
                </a:solidFill>
              </a:rPr>
              <a:t>10%</a:t>
            </a:r>
            <a:r>
              <a:rPr lang="vi-VN" sz="3200"/>
              <a:t> </a:t>
            </a:r>
            <a:r>
              <a:rPr lang="vi-VN" sz="3200">
                <a:solidFill>
                  <a:srgbClr val="0070C0"/>
                </a:solidFill>
              </a:rPr>
              <a:t>15%</a:t>
            </a:r>
            <a:r>
              <a:rPr lang="vi-VN" sz="3200"/>
              <a:t> 15% </a:t>
            </a:r>
          </a:p>
          <a:p>
            <a:pPr marL="514350" indent="-514350">
              <a:buAutoNum type="arabicPeriod" startAt="4"/>
            </a:pPr>
            <a:r>
              <a:rPr lang="vi-VN" sz="3200"/>
              <a:t>Hoạt động giáo dục hướng nghiệp    </a:t>
            </a:r>
            <a:r>
              <a:rPr lang="vi-VN" sz="3200">
                <a:solidFill>
                  <a:srgbClr val="FF0000"/>
                </a:solidFill>
              </a:rPr>
              <a:t>10%</a:t>
            </a:r>
            <a:r>
              <a:rPr lang="vi-VN" sz="3200"/>
              <a:t> </a:t>
            </a:r>
            <a:r>
              <a:rPr lang="vi-VN" sz="3200">
                <a:solidFill>
                  <a:srgbClr val="0070C0"/>
                </a:solidFill>
              </a:rPr>
              <a:t>20%</a:t>
            </a:r>
            <a:r>
              <a:rPr lang="vi-VN" sz="3200"/>
              <a:t> 30% </a:t>
            </a:r>
          </a:p>
          <a:p>
            <a:r>
              <a:rPr lang="vi-VN" sz="3200"/>
              <a:t>						</a:t>
            </a:r>
            <a:r>
              <a:rPr lang="vi-VN" sz="2800"/>
              <a:t>          </a:t>
            </a:r>
            <a:r>
              <a:rPr lang="vi-VN" sz="2800">
                <a:solidFill>
                  <a:srgbClr val="FF0000"/>
                </a:solidFill>
              </a:rPr>
              <a:t>TiH </a:t>
            </a:r>
            <a:r>
              <a:rPr lang="vi-VN" sz="2800"/>
              <a:t> </a:t>
            </a:r>
            <a:r>
              <a:rPr lang="vi-VN" sz="2800">
                <a:solidFill>
                  <a:srgbClr val="0070C0"/>
                </a:solidFill>
              </a:rPr>
              <a:t>THCS</a:t>
            </a:r>
            <a:r>
              <a:rPr lang="vi-VN" sz="2800"/>
              <a:t> THPT</a:t>
            </a:r>
          </a:p>
        </p:txBody>
      </p:sp>
      <p:sp>
        <p:nvSpPr>
          <p:cNvPr id="4" name="Rectangle 3"/>
          <p:cNvSpPr/>
          <p:nvPr/>
        </p:nvSpPr>
        <p:spPr>
          <a:xfrm>
            <a:off x="81970" y="3712964"/>
            <a:ext cx="90620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/>
              <a:t>• Sinh hoạt dưới cờ                                  •  35 </a:t>
            </a:r>
          </a:p>
          <a:p>
            <a:r>
              <a:rPr lang="vi-VN" sz="3600"/>
              <a:t>• Sinh hoạt lớp                                         •  35  </a:t>
            </a:r>
          </a:p>
          <a:p>
            <a:r>
              <a:rPr lang="vi-VN" sz="3600"/>
              <a:t>•  Hoạt động giáo dục theo chủ đề           •  35 </a:t>
            </a:r>
          </a:p>
          <a:p>
            <a:r>
              <a:rPr lang="vi-VN" sz="3600"/>
              <a:t>•  Hoạt động câu lạc bộ </a:t>
            </a:r>
          </a:p>
        </p:txBody>
      </p:sp>
      <p:sp>
        <p:nvSpPr>
          <p:cNvPr id="5" name="Oval 4"/>
          <p:cNvSpPr/>
          <p:nvPr/>
        </p:nvSpPr>
        <p:spPr>
          <a:xfrm>
            <a:off x="81968" y="4725144"/>
            <a:ext cx="8738504" cy="79208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22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9653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/>
          </a:p>
          <a:p>
            <a:pPr algn="ctr"/>
            <a:r>
              <a:rPr lang="vi-VN" sz="4000" b="1">
                <a:solidFill>
                  <a:srgbClr val="FF0000"/>
                </a:solidFill>
              </a:rPr>
              <a:t>Hoạt động trải nghiệm</a:t>
            </a:r>
            <a:r>
              <a:rPr lang="vi-VN" sz="4000">
                <a:solidFill>
                  <a:srgbClr val="FF0000"/>
                </a:solidFill>
              </a:rPr>
              <a:t> </a:t>
            </a:r>
          </a:p>
          <a:p>
            <a:r>
              <a:rPr lang="vi-VN" sz="4000"/>
              <a:t>• Sinh hoạt dưới cờ </a:t>
            </a:r>
          </a:p>
          <a:p>
            <a:r>
              <a:rPr lang="vi-VN" sz="4000"/>
              <a:t>• Sinh hoạt lớp </a:t>
            </a:r>
          </a:p>
          <a:p>
            <a:r>
              <a:rPr lang="vi-VN" sz="4000"/>
              <a:t>• Hoạt động giáo dục theo chủ đề </a:t>
            </a:r>
          </a:p>
          <a:p>
            <a:r>
              <a:rPr lang="vi-VN" sz="4000"/>
              <a:t>  Hoạt động trải nghiệm thường xuyên (tuần, tháng) </a:t>
            </a:r>
          </a:p>
          <a:p>
            <a:r>
              <a:rPr lang="vi-VN" sz="4000"/>
              <a:t>  Hoạt động trải nghiệm định kỳ (học kỳ, năm học)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2060848"/>
            <a:ext cx="8460432" cy="18722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15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>
                <a:solidFill>
                  <a:srgbClr val="FF0000"/>
                </a:solidFill>
              </a:rPr>
              <a:t>Giới thiệu bộ tài liệu </a:t>
            </a:r>
          </a:p>
          <a:p>
            <a:pPr algn="ctr"/>
            <a:r>
              <a:rPr lang="vi-VN" sz="6000">
                <a:solidFill>
                  <a:srgbClr val="FF0000"/>
                </a:solidFill>
              </a:rPr>
              <a:t>Hoạt Động Trải Nghiệm </a:t>
            </a:r>
          </a:p>
        </p:txBody>
      </p:sp>
      <p:pic>
        <p:nvPicPr>
          <p:cNvPr id="1026" name="Picture 2" descr="D:\Trường\Chuyên đề hoạt động trải nghiệm\1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2" y="2132857"/>
            <a:ext cx="89092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rường\Chuyên đề hoạt động trải nghiệm\1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6512" y="2913908"/>
            <a:ext cx="50405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/>
              <a:t>Đặc trưng của bộ sách: Cùng Em Hoạt Động Trải Nghiệm </a:t>
            </a:r>
          </a:p>
          <a:p>
            <a:r>
              <a:rPr lang="vi-VN" sz="3200"/>
              <a:t>• Theo khung Chương trình   Giáo dục Phổ thông mới </a:t>
            </a:r>
          </a:p>
          <a:p>
            <a:r>
              <a:rPr lang="vi-VN" sz="3200"/>
              <a:t>• Các hoạt động giáo dục theo chủ đề </a:t>
            </a:r>
          </a:p>
          <a:p>
            <a:r>
              <a:rPr lang="vi-VN" sz="3200"/>
              <a:t>• Phát huy phẩm chất và năng lực </a:t>
            </a:r>
          </a:p>
        </p:txBody>
      </p:sp>
    </p:spTree>
    <p:extLst>
      <p:ext uri="{BB962C8B-B14F-4D97-AF65-F5344CB8AC3E}">
        <p14:creationId xmlns:p14="http://schemas.microsoft.com/office/powerpoint/2010/main" val="31586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544</TotalTime>
  <Words>2382</Words>
  <Application>Microsoft Office PowerPoint</Application>
  <PresentationFormat>On-screen Show (4:3)</PresentationFormat>
  <Paragraphs>350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Franklin Gothic Book</vt:lpstr>
      <vt:lpstr>Perpetua</vt:lpstr>
      <vt:lpstr>Tahoma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</cp:lastModifiedBy>
  <cp:revision>89</cp:revision>
  <dcterms:created xsi:type="dcterms:W3CDTF">2018-11-06T18:37:17Z</dcterms:created>
  <dcterms:modified xsi:type="dcterms:W3CDTF">2018-11-13T15:29:17Z</dcterms:modified>
</cp:coreProperties>
</file>